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80" r:id="rId3"/>
    <p:sldId id="285" r:id="rId4"/>
    <p:sldId id="258" r:id="rId5"/>
    <p:sldId id="274" r:id="rId6"/>
    <p:sldId id="275" r:id="rId7"/>
    <p:sldId id="284" r:id="rId8"/>
    <p:sldId id="276" r:id="rId9"/>
    <p:sldId id="281" r:id="rId10"/>
    <p:sldId id="277" r:id="rId11"/>
    <p:sldId id="283" r:id="rId12"/>
    <p:sldId id="282" r:id="rId13"/>
    <p:sldId id="273" r:id="rId14"/>
    <p:sldId id="279" r:id="rId15"/>
    <p:sldId id="263" r:id="rId16"/>
    <p:sldId id="286" r:id="rId17"/>
    <p:sldId id="287" r:id="rId18"/>
    <p:sldId id="288" r:id="rId19"/>
    <p:sldId id="289" r:id="rId20"/>
    <p:sldId id="290" r:id="rId21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8114E"/>
    <a:srgbClr val="EA6531"/>
    <a:srgbClr val="F07B40"/>
    <a:srgbClr val="DD3233"/>
    <a:srgbClr val="EF673A"/>
    <a:srgbClr val="A700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020"/>
    <p:restoredTop sz="94703"/>
  </p:normalViewPr>
  <p:slideViewPr>
    <p:cSldViewPr snapToGrid="0" snapToObjects="1">
      <p:cViewPr varScale="1">
        <p:scale>
          <a:sx n="86" d="100"/>
          <a:sy n="86" d="100"/>
        </p:scale>
        <p:origin x="672" y="20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1B4D4A7-C236-5241-901B-6B3FE40C17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0F0BF1D-3386-0B47-966B-BE457A22C95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EF094-448C-1444-B7F9-B02627635323}" type="datetimeFigureOut">
              <a:rPr lang="fr-FR" smtClean="0"/>
              <a:t>26/07/2018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1F16115-C48F-8146-B429-11A0FF4808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86BC405-7F2B-D44D-A2E4-5E493677DD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F74984-6B34-9740-9259-EC2BF20D06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67151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339D50-B83B-8949-8736-E32CB0B82CE2}" type="datetimeFigureOut">
              <a:rPr lang="en-US" smtClean="0"/>
              <a:t>7/26/18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BDD2B-A53A-CD4D-9467-CB39169D9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983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Page de </a:t>
            </a:r>
            <a:r>
              <a:rPr lang="en-US" dirty="0" err="1"/>
              <a:t>garde</a:t>
            </a:r>
            <a:r>
              <a:rPr lang="en-US" dirty="0"/>
              <a:t> _ Version</a:t>
            </a:r>
            <a:r>
              <a:rPr lang="en-US" baseline="0" dirty="0"/>
              <a:t>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BDD2B-A53A-CD4D-9467-CB39169D964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370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Page citation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BDD2B-A53A-CD4D-9467-CB39169D96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96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</a:t>
            </a:r>
            <a:r>
              <a:rPr lang="en-US" baseline="0" dirty="0"/>
              <a:t> </a:t>
            </a:r>
            <a:r>
              <a:rPr lang="en-US" baseline="0" dirty="0" err="1"/>
              <a:t>texte</a:t>
            </a:r>
            <a:r>
              <a:rPr lang="en-US" baseline="0" dirty="0"/>
              <a:t> – Version </a:t>
            </a:r>
            <a:r>
              <a:rPr lang="en-US" baseline="0" dirty="0" err="1"/>
              <a:t>projetée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BDD2B-A53A-CD4D-9467-CB39169D964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300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</a:t>
            </a:r>
            <a:r>
              <a:rPr lang="en-US" baseline="0" dirty="0"/>
              <a:t> </a:t>
            </a:r>
            <a:r>
              <a:rPr lang="en-US" baseline="0" dirty="0" err="1"/>
              <a:t>texte</a:t>
            </a:r>
            <a:r>
              <a:rPr lang="en-US" baseline="0" dirty="0"/>
              <a:t> – Version </a:t>
            </a:r>
            <a:r>
              <a:rPr lang="en-US" baseline="0" dirty="0" err="1"/>
              <a:t>projetée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BDD2B-A53A-CD4D-9467-CB39169D964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29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Page citation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BDD2B-A53A-CD4D-9467-CB39169D964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60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Page citation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BDD2B-A53A-CD4D-9467-CB39169D964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80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</a:t>
            </a:r>
            <a:r>
              <a:rPr lang="en-US" baseline="0" dirty="0"/>
              <a:t> </a:t>
            </a:r>
            <a:r>
              <a:rPr lang="en-US" baseline="0" dirty="0" err="1"/>
              <a:t>texte</a:t>
            </a:r>
            <a:r>
              <a:rPr lang="en-US" baseline="0" dirty="0"/>
              <a:t> – Version </a:t>
            </a:r>
            <a:r>
              <a:rPr lang="en-US" baseline="0" dirty="0" err="1"/>
              <a:t>imprimée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BDD2B-A53A-CD4D-9467-CB39169D964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467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Page merci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BDD2B-A53A-CD4D-9467-CB39169D964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51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A1781-76DC-D249-BD83-5E6B2F1AE26A}" type="datetimeFigureOut">
              <a:rPr lang="en-US" smtClean="0"/>
              <a:t>7/26/18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A5745-B7BA-7E43-AA91-FD08EC0CE00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290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A1781-76DC-D249-BD83-5E6B2F1AE26A}" type="datetimeFigureOut">
              <a:rPr lang="en-US" smtClean="0"/>
              <a:t>7/26/18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A5745-B7BA-7E43-AA91-FD08EC0CE00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76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A1781-76DC-D249-BD83-5E6B2F1AE26A}" type="datetimeFigureOut">
              <a:rPr lang="en-US" smtClean="0"/>
              <a:t>7/26/18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A5745-B7BA-7E43-AA91-FD08EC0CE00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533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A1781-76DC-D249-BD83-5E6B2F1AE26A}" type="datetimeFigureOut">
              <a:rPr lang="en-US" smtClean="0"/>
              <a:t>7/26/18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A5745-B7BA-7E43-AA91-FD08EC0CE00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83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A1781-76DC-D249-BD83-5E6B2F1AE26A}" type="datetimeFigureOut">
              <a:rPr lang="en-US" smtClean="0"/>
              <a:t>7/26/18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A5745-B7BA-7E43-AA91-FD08EC0CE00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967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A1781-76DC-D249-BD83-5E6B2F1AE26A}" type="datetimeFigureOut">
              <a:rPr lang="en-US" smtClean="0"/>
              <a:t>7/26/18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A5745-B7BA-7E43-AA91-FD08EC0CE00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123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A1781-76DC-D249-BD83-5E6B2F1AE26A}" type="datetimeFigureOut">
              <a:rPr lang="en-US" smtClean="0"/>
              <a:t>7/26/18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A5745-B7BA-7E43-AA91-FD08EC0CE00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395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A1781-76DC-D249-BD83-5E6B2F1AE26A}" type="datetimeFigureOut">
              <a:rPr lang="en-US" smtClean="0"/>
              <a:t>7/26/18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A5745-B7BA-7E43-AA91-FD08EC0CE00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49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A1781-76DC-D249-BD83-5E6B2F1AE26A}" type="datetimeFigureOut">
              <a:rPr lang="en-US" smtClean="0"/>
              <a:t>7/26/18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A5745-B7BA-7E43-AA91-FD08EC0CE00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65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A1781-76DC-D249-BD83-5E6B2F1AE26A}" type="datetimeFigureOut">
              <a:rPr lang="en-US" smtClean="0"/>
              <a:t>7/26/18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A5745-B7BA-7E43-AA91-FD08EC0CE00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037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A1781-76DC-D249-BD83-5E6B2F1AE26A}" type="datetimeFigureOut">
              <a:rPr lang="en-US" smtClean="0"/>
              <a:t>7/26/18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A5745-B7BA-7E43-AA91-FD08EC0CE00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857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A1781-76DC-D249-BD83-5E6B2F1AE26A}" type="datetimeFigureOut">
              <a:rPr lang="en-US" smtClean="0"/>
              <a:t>7/26/18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A5745-B7BA-7E43-AA91-FD08EC0CE00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786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50649"/>
            <a:ext cx="10062919" cy="7008649"/>
          </a:xfrm>
          <a:prstGeom prst="rect">
            <a:avLst/>
          </a:prstGeom>
          <a:solidFill>
            <a:srgbClr val="EF673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logo_600phenix_12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49" y="391988"/>
            <a:ext cx="8225566" cy="605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827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D4704BE7-99C7-BE48-B9A4-B081E6458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50" y="620523"/>
            <a:ext cx="8092855" cy="5724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F7DAD57-2047-7C4C-8873-981AE96958F2}"/>
              </a:ext>
            </a:extLst>
          </p:cNvPr>
          <p:cNvSpPr/>
          <p:nvPr/>
        </p:nvSpPr>
        <p:spPr>
          <a:xfrm rot="20596141">
            <a:off x="223896" y="1596076"/>
            <a:ext cx="3318934" cy="517019"/>
          </a:xfrm>
          <a:prstGeom prst="rect">
            <a:avLst/>
          </a:prstGeom>
          <a:solidFill>
            <a:srgbClr val="5811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Le modèle</a:t>
            </a:r>
          </a:p>
        </p:txBody>
      </p:sp>
    </p:spTree>
    <p:extLst>
      <p:ext uri="{BB962C8B-B14F-4D97-AF65-F5344CB8AC3E}">
        <p14:creationId xmlns:p14="http://schemas.microsoft.com/office/powerpoint/2010/main" val="2180497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rire 1">
            <a:extLst>
              <a:ext uri="{FF2B5EF4-FFF2-40B4-BE49-F238E27FC236}">
                <a16:creationId xmlns:a16="http://schemas.microsoft.com/office/drawing/2014/main" id="{89D860F9-0BC2-E844-98F8-74C5628F3716}"/>
              </a:ext>
            </a:extLst>
          </p:cNvPr>
          <p:cNvSpPr/>
          <p:nvPr/>
        </p:nvSpPr>
        <p:spPr>
          <a:xfrm>
            <a:off x="5021704" y="1364105"/>
            <a:ext cx="1798612" cy="659567"/>
          </a:xfrm>
          <a:prstGeom prst="smileyFace">
            <a:avLst/>
          </a:prstGeom>
          <a:solidFill>
            <a:srgbClr val="58114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Retour à l’emploi</a:t>
            </a:r>
          </a:p>
        </p:txBody>
      </p:sp>
      <p:sp>
        <p:nvSpPr>
          <p:cNvPr id="3" name="Sourire 2">
            <a:extLst>
              <a:ext uri="{FF2B5EF4-FFF2-40B4-BE49-F238E27FC236}">
                <a16:creationId xmlns:a16="http://schemas.microsoft.com/office/drawing/2014/main" id="{BF483867-5649-B24E-969F-276E11C74CBF}"/>
              </a:ext>
            </a:extLst>
          </p:cNvPr>
          <p:cNvSpPr/>
          <p:nvPr/>
        </p:nvSpPr>
        <p:spPr>
          <a:xfrm>
            <a:off x="5021704" y="2076958"/>
            <a:ext cx="1798612" cy="659567"/>
          </a:xfrm>
          <a:prstGeom prst="smileyFace">
            <a:avLst/>
          </a:prstGeom>
          <a:solidFill>
            <a:srgbClr val="58114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Managérial</a:t>
            </a:r>
          </a:p>
        </p:txBody>
      </p:sp>
      <p:sp>
        <p:nvSpPr>
          <p:cNvPr id="5" name="Sourire 4">
            <a:extLst>
              <a:ext uri="{FF2B5EF4-FFF2-40B4-BE49-F238E27FC236}">
                <a16:creationId xmlns:a16="http://schemas.microsoft.com/office/drawing/2014/main" id="{380B9CB3-2209-FB43-9D1A-5C648DADB8F3}"/>
              </a:ext>
            </a:extLst>
          </p:cNvPr>
          <p:cNvSpPr/>
          <p:nvPr/>
        </p:nvSpPr>
        <p:spPr>
          <a:xfrm>
            <a:off x="3194361" y="1737640"/>
            <a:ext cx="1798612" cy="659567"/>
          </a:xfrm>
          <a:prstGeom prst="smileyFace">
            <a:avLst/>
          </a:prstGeom>
          <a:solidFill>
            <a:srgbClr val="58114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Education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41A20EC-28AD-AC4A-AD91-3F0376EB02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4145" y="3003148"/>
            <a:ext cx="8144655" cy="351245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B76D1A9-23D7-DA4D-9EDE-28F7F89E00A1}"/>
              </a:ext>
            </a:extLst>
          </p:cNvPr>
          <p:cNvSpPr/>
          <p:nvPr/>
        </p:nvSpPr>
        <p:spPr>
          <a:xfrm>
            <a:off x="7105338" y="1364105"/>
            <a:ext cx="2608288" cy="1425706"/>
          </a:xfrm>
          <a:prstGeom prst="rect">
            <a:avLst/>
          </a:prstGeom>
          <a:solidFill>
            <a:srgbClr val="F07B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70 questions spécifiques à chaque contexte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695444-766D-A64B-A42A-85298B563196}"/>
              </a:ext>
            </a:extLst>
          </p:cNvPr>
          <p:cNvSpPr/>
          <p:nvPr/>
        </p:nvSpPr>
        <p:spPr>
          <a:xfrm>
            <a:off x="885182" y="270224"/>
            <a:ext cx="88284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spc="140" dirty="0">
                <a:latin typeface="Zag regular"/>
              </a:rPr>
              <a:t>Le baromètre : 3 baromètres pour MESURER</a:t>
            </a:r>
          </a:p>
        </p:txBody>
      </p:sp>
      <p:cxnSp>
        <p:nvCxnSpPr>
          <p:cNvPr id="10" name="Straight Connector 7">
            <a:extLst>
              <a:ext uri="{FF2B5EF4-FFF2-40B4-BE49-F238E27FC236}">
                <a16:creationId xmlns:a16="http://schemas.microsoft.com/office/drawing/2014/main" id="{3222BE27-1C5B-1A46-BBF0-2CF80B2E6F2F}"/>
              </a:ext>
            </a:extLst>
          </p:cNvPr>
          <p:cNvCxnSpPr/>
          <p:nvPr/>
        </p:nvCxnSpPr>
        <p:spPr>
          <a:xfrm>
            <a:off x="885182" y="979061"/>
            <a:ext cx="2972071" cy="0"/>
          </a:xfrm>
          <a:prstGeom prst="line">
            <a:avLst/>
          </a:prstGeom>
          <a:ln w="57150" cmpd="sng">
            <a:solidFill>
              <a:srgbClr val="A70046"/>
            </a:solidFill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3207BDDF-4CDB-8947-9552-3FB41B58F70C}"/>
              </a:ext>
            </a:extLst>
          </p:cNvPr>
          <p:cNvSpPr/>
          <p:nvPr/>
        </p:nvSpPr>
        <p:spPr>
          <a:xfrm rot="20596141">
            <a:off x="148745" y="1159781"/>
            <a:ext cx="3318934" cy="517019"/>
          </a:xfrm>
          <a:prstGeom prst="rect">
            <a:avLst/>
          </a:prstGeom>
          <a:solidFill>
            <a:srgbClr val="EA653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L’outil</a:t>
            </a:r>
          </a:p>
        </p:txBody>
      </p:sp>
    </p:spTree>
    <p:extLst>
      <p:ext uri="{BB962C8B-B14F-4D97-AF65-F5344CB8AC3E}">
        <p14:creationId xmlns:p14="http://schemas.microsoft.com/office/powerpoint/2010/main" val="42906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>
            <a:extLst>
              <a:ext uri="{FF2B5EF4-FFF2-40B4-BE49-F238E27FC236}">
                <a16:creationId xmlns:a16="http://schemas.microsoft.com/office/drawing/2014/main" id="{31EDBF6A-711E-6D4F-842F-A97B318360B1}"/>
              </a:ext>
            </a:extLst>
          </p:cNvPr>
          <p:cNvGrpSpPr/>
          <p:nvPr/>
        </p:nvGrpSpPr>
        <p:grpSpPr>
          <a:xfrm>
            <a:off x="2913081" y="1641122"/>
            <a:ext cx="4896793" cy="2404678"/>
            <a:chOff x="2328466" y="2364695"/>
            <a:chExt cx="3792514" cy="240467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FCF9AFB-DC93-8D4D-9A3A-EE2E653E95C8}"/>
                </a:ext>
              </a:extLst>
            </p:cNvPr>
            <p:cNvSpPr/>
            <p:nvPr/>
          </p:nvSpPr>
          <p:spPr>
            <a:xfrm>
              <a:off x="2328467" y="3056743"/>
              <a:ext cx="3792511" cy="329784"/>
            </a:xfrm>
            <a:prstGeom prst="rect">
              <a:avLst/>
            </a:prstGeom>
            <a:solidFill>
              <a:srgbClr val="DD323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Les liens entre les habitus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E4AA71F-543A-EE4A-BC75-D14411F44643}"/>
                </a:ext>
              </a:extLst>
            </p:cNvPr>
            <p:cNvSpPr/>
            <p:nvPr/>
          </p:nvSpPr>
          <p:spPr>
            <a:xfrm>
              <a:off x="2328469" y="4439589"/>
              <a:ext cx="3792511" cy="329784"/>
            </a:xfrm>
            <a:prstGeom prst="rect">
              <a:avLst/>
            </a:prstGeom>
            <a:solidFill>
              <a:srgbClr val="DD323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Le plan d’action pour développer la confiance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8864C76-0C5E-084B-B83D-8F90CFD00C39}"/>
                </a:ext>
              </a:extLst>
            </p:cNvPr>
            <p:cNvSpPr/>
            <p:nvPr/>
          </p:nvSpPr>
          <p:spPr>
            <a:xfrm>
              <a:off x="2328468" y="3747541"/>
              <a:ext cx="3792511" cy="329784"/>
            </a:xfrm>
            <a:prstGeom prst="rect">
              <a:avLst/>
            </a:prstGeom>
            <a:solidFill>
              <a:srgbClr val="DD323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Les racines de ces habitus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2F61A00-8739-5048-BDD0-AC40D86B59D8}"/>
                </a:ext>
              </a:extLst>
            </p:cNvPr>
            <p:cNvSpPr/>
            <p:nvPr/>
          </p:nvSpPr>
          <p:spPr>
            <a:xfrm>
              <a:off x="2328466" y="2364695"/>
              <a:ext cx="3792511" cy="329784"/>
            </a:xfrm>
            <a:prstGeom prst="rect">
              <a:avLst/>
            </a:prstGeom>
            <a:solidFill>
              <a:srgbClr val="DD323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Les pratiques</a:t>
              </a:r>
            </a:p>
          </p:txBody>
        </p:sp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73A54DD9-590E-CC43-9CC4-8A2C3C405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" y="4781593"/>
            <a:ext cx="9906000" cy="205746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DBA9763-1AFA-3C48-A303-5E78F1BD6537}"/>
              </a:ext>
            </a:extLst>
          </p:cNvPr>
          <p:cNvSpPr/>
          <p:nvPr/>
        </p:nvSpPr>
        <p:spPr>
          <a:xfrm>
            <a:off x="528397" y="183792"/>
            <a:ext cx="96661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spc="140" dirty="0">
                <a:latin typeface="Zag regular"/>
              </a:rPr>
              <a:t>L’accompagnement : de la personne et/ou la structure</a:t>
            </a:r>
          </a:p>
        </p:txBody>
      </p:sp>
      <p:cxnSp>
        <p:nvCxnSpPr>
          <p:cNvPr id="11" name="Straight Connector 7">
            <a:extLst>
              <a:ext uri="{FF2B5EF4-FFF2-40B4-BE49-F238E27FC236}">
                <a16:creationId xmlns:a16="http://schemas.microsoft.com/office/drawing/2014/main" id="{17ABB97B-0299-2447-AE24-FA12095516F1}"/>
              </a:ext>
            </a:extLst>
          </p:cNvPr>
          <p:cNvCxnSpPr/>
          <p:nvPr/>
        </p:nvCxnSpPr>
        <p:spPr>
          <a:xfrm>
            <a:off x="528397" y="962128"/>
            <a:ext cx="2972071" cy="0"/>
          </a:xfrm>
          <a:prstGeom prst="line">
            <a:avLst/>
          </a:prstGeom>
          <a:ln w="57150" cmpd="sng">
            <a:solidFill>
              <a:srgbClr val="A70046"/>
            </a:solidFill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1119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DD32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formes_600phenix-0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24" y="346364"/>
            <a:ext cx="9771785" cy="5909056"/>
          </a:xfrm>
          <a:prstGeom prst="rect">
            <a:avLst/>
          </a:prstGeom>
        </p:spPr>
      </p:pic>
      <p:pic>
        <p:nvPicPr>
          <p:cNvPr id="11" name="Picture 10" descr="formes_600phenix-0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7463">
            <a:off x="4027905" y="1356319"/>
            <a:ext cx="5000335" cy="3393893"/>
          </a:xfrm>
          <a:prstGeom prst="rect">
            <a:avLst/>
          </a:prstGeom>
        </p:spPr>
      </p:pic>
      <p:pic>
        <p:nvPicPr>
          <p:cNvPr id="10" name="Picture 9" descr="formes_600phenix-0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9098">
            <a:off x="3354694" y="2228899"/>
            <a:ext cx="4443984" cy="291998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06400" y="2937210"/>
            <a:ext cx="9008533" cy="1888790"/>
          </a:xfrm>
        </p:spPr>
        <p:txBody>
          <a:bodyPr>
            <a:noAutofit/>
          </a:bodyPr>
          <a:lstStyle/>
          <a:p>
            <a:pPr algn="l"/>
            <a:r>
              <a:rPr lang="en-US" b="1" spc="200" dirty="0">
                <a:solidFill>
                  <a:srgbClr val="FFFFFF"/>
                </a:solidFill>
                <a:latin typeface="Zag regular"/>
                <a:cs typeface="Zag regular"/>
              </a:rPr>
              <a:t>Synergies RPBO et </a:t>
            </a:r>
            <a:r>
              <a:rPr lang="en-US" b="1" spc="200" dirty="0" err="1">
                <a:solidFill>
                  <a:srgbClr val="FFFFFF"/>
                </a:solidFill>
                <a:latin typeface="Zag regular"/>
                <a:cs typeface="Zag regular"/>
              </a:rPr>
              <a:t>arbre</a:t>
            </a:r>
            <a:r>
              <a:rPr lang="en-US" b="1" spc="200" dirty="0">
                <a:solidFill>
                  <a:srgbClr val="FFFFFF"/>
                </a:solidFill>
                <a:latin typeface="Zag regular"/>
                <a:cs typeface="Zag regular"/>
              </a:rPr>
              <a:t> de </a:t>
            </a:r>
            <a:r>
              <a:rPr lang="en-US" b="1" spc="200" dirty="0" err="1">
                <a:solidFill>
                  <a:srgbClr val="FFFFFF"/>
                </a:solidFill>
                <a:latin typeface="Zag regular"/>
                <a:cs typeface="Zag regular"/>
              </a:rPr>
              <a:t>confiance</a:t>
            </a:r>
            <a:r>
              <a:rPr lang="en-US" b="1" spc="200" dirty="0">
                <a:solidFill>
                  <a:srgbClr val="FFFFFF"/>
                </a:solidFill>
                <a:latin typeface="Zag regular"/>
                <a:cs typeface="Zag regular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46545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27999" y="477840"/>
            <a:ext cx="8915400" cy="707950"/>
          </a:xfrm>
        </p:spPr>
        <p:txBody>
          <a:bodyPr>
            <a:noAutofit/>
          </a:bodyPr>
          <a:lstStyle/>
          <a:p>
            <a:pPr algn="l"/>
            <a:r>
              <a:rPr lang="en-US" b="1" spc="140" dirty="0" err="1">
                <a:latin typeface="Zag regular"/>
                <a:cs typeface="Zag regular"/>
              </a:rPr>
              <a:t>Confiance</a:t>
            </a:r>
            <a:r>
              <a:rPr lang="en-US" b="1" spc="140" dirty="0">
                <a:latin typeface="Zag regular"/>
                <a:cs typeface="Zag regular"/>
              </a:rPr>
              <a:t>, RPBO et 600 phenix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52108" y="1272720"/>
            <a:ext cx="2972071" cy="0"/>
          </a:xfrm>
          <a:prstGeom prst="line">
            <a:avLst/>
          </a:prstGeom>
          <a:ln w="57150" cmpd="sng">
            <a:solidFill>
              <a:srgbClr val="A70046"/>
            </a:solidFill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63157" y="1451602"/>
            <a:ext cx="7706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Gotham narrow light"/>
                <a:cs typeface="Gotham narrow light"/>
              </a:rPr>
              <a:t>Les questions que nous souhaitons aborder avec vous :</a:t>
            </a:r>
          </a:p>
        </p:txBody>
      </p:sp>
      <p:pic>
        <p:nvPicPr>
          <p:cNvPr id="14" name="Picture 13" descr="formes_600phenix-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86454">
            <a:off x="-2620251" y="4709132"/>
            <a:ext cx="505130" cy="306409"/>
          </a:xfrm>
          <a:prstGeom prst="rect">
            <a:avLst/>
          </a:prstGeom>
        </p:spPr>
      </p:pic>
      <p:pic>
        <p:nvPicPr>
          <p:cNvPr id="15" name="Picture 14" descr="formes_600phenix-0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9831">
            <a:off x="-2584775" y="4277459"/>
            <a:ext cx="482632" cy="269342"/>
          </a:xfrm>
          <a:prstGeom prst="rect">
            <a:avLst/>
          </a:prstGeom>
        </p:spPr>
      </p:pic>
      <p:pic>
        <p:nvPicPr>
          <p:cNvPr id="16" name="Picture 15" descr="formes_600phenix-0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0121" y="5479723"/>
            <a:ext cx="791500" cy="5520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184005" y="1758889"/>
            <a:ext cx="8623162" cy="142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Clr>
                <a:schemeClr val="tx1"/>
              </a:buClr>
              <a:buSzPct val="100000"/>
              <a:buBlip>
                <a:blip r:embed="rId6"/>
              </a:buBlip>
            </a:pPr>
            <a:r>
              <a:rPr lang="en-US" sz="1600" dirty="0">
                <a:latin typeface="Gotham narrow light"/>
                <a:cs typeface="Gotham narrow light"/>
              </a:rPr>
              <a:t>Si la </a:t>
            </a:r>
            <a:r>
              <a:rPr lang="en-US" sz="1600" dirty="0" err="1">
                <a:latin typeface="Gotham narrow light"/>
                <a:cs typeface="Gotham narrow light"/>
              </a:rPr>
              <a:t>confiance</a:t>
            </a:r>
            <a:r>
              <a:rPr lang="en-US" sz="1600" dirty="0">
                <a:latin typeface="Gotham narrow light"/>
                <a:cs typeface="Gotham narrow light"/>
              </a:rPr>
              <a:t> </a:t>
            </a:r>
            <a:r>
              <a:rPr lang="en-US" sz="1600" dirty="0" err="1">
                <a:latin typeface="Gotham narrow light"/>
                <a:cs typeface="Gotham narrow light"/>
              </a:rPr>
              <a:t>est</a:t>
            </a:r>
            <a:r>
              <a:rPr lang="en-US" sz="1600" dirty="0">
                <a:latin typeface="Gotham narrow light"/>
                <a:cs typeface="Gotham narrow light"/>
              </a:rPr>
              <a:t> </a:t>
            </a:r>
            <a:r>
              <a:rPr lang="en-US" sz="1600" dirty="0" err="1">
                <a:latin typeface="Gotham narrow light"/>
                <a:cs typeface="Gotham narrow light"/>
              </a:rPr>
              <a:t>importante</a:t>
            </a:r>
            <a:r>
              <a:rPr lang="en-US" sz="1600" dirty="0">
                <a:latin typeface="Gotham narrow light"/>
                <a:cs typeface="Gotham narrow light"/>
              </a:rPr>
              <a:t> </a:t>
            </a:r>
          </a:p>
          <a:p>
            <a:pPr marL="800100" lvl="1" indent="-342900">
              <a:lnSpc>
                <a:spcPct val="110000"/>
              </a:lnSpc>
              <a:buClr>
                <a:schemeClr val="tx1"/>
              </a:buClr>
              <a:buSzPct val="100000"/>
              <a:buBlip>
                <a:blip r:embed="rId7"/>
              </a:buBlip>
            </a:pPr>
            <a:r>
              <a:rPr lang="en-US" sz="1600" dirty="0">
                <a:latin typeface="Gotham narrow light"/>
                <a:cs typeface="Gotham narrow light"/>
              </a:rPr>
              <a:t>pour les </a:t>
            </a:r>
            <a:r>
              <a:rPr lang="en-US" sz="1600" dirty="0" err="1">
                <a:latin typeface="Gotham narrow light"/>
                <a:cs typeface="Gotham narrow light"/>
              </a:rPr>
              <a:t>personnes</a:t>
            </a:r>
            <a:r>
              <a:rPr lang="en-US" sz="1600" dirty="0">
                <a:latin typeface="Gotham narrow light"/>
                <a:cs typeface="Gotham narrow light"/>
              </a:rPr>
              <a:t> </a:t>
            </a:r>
            <a:r>
              <a:rPr lang="en-US" sz="1600" dirty="0" err="1">
                <a:latin typeface="Gotham narrow light"/>
                <a:cs typeface="Gotham narrow light"/>
              </a:rPr>
              <a:t>en</a:t>
            </a:r>
            <a:r>
              <a:rPr lang="en-US" sz="1600" dirty="0">
                <a:latin typeface="Gotham narrow light"/>
                <a:cs typeface="Gotham narrow light"/>
              </a:rPr>
              <a:t> burn-out : </a:t>
            </a:r>
            <a:r>
              <a:rPr lang="en-US" sz="1600" dirty="0" err="1">
                <a:latin typeface="Gotham narrow light"/>
                <a:cs typeface="Gotham narrow light"/>
              </a:rPr>
              <a:t>à</a:t>
            </a:r>
            <a:r>
              <a:rPr lang="en-US" sz="1600" dirty="0">
                <a:latin typeface="Gotham narrow light"/>
                <a:cs typeface="Gotham narrow light"/>
              </a:rPr>
              <a:t> </a:t>
            </a:r>
            <a:r>
              <a:rPr lang="en-US" sz="1600" dirty="0" err="1">
                <a:latin typeface="Gotham narrow light"/>
                <a:cs typeface="Gotham narrow light"/>
              </a:rPr>
              <a:t>quel</a:t>
            </a:r>
            <a:r>
              <a:rPr lang="en-US" sz="1600" dirty="0">
                <a:latin typeface="Gotham narrow light"/>
                <a:cs typeface="Gotham narrow light"/>
              </a:rPr>
              <a:t> moment </a:t>
            </a:r>
            <a:r>
              <a:rPr lang="en-US" sz="1600" dirty="0" err="1">
                <a:latin typeface="Gotham narrow light"/>
                <a:cs typeface="Gotham narrow light"/>
              </a:rPr>
              <a:t>ce</a:t>
            </a:r>
            <a:r>
              <a:rPr lang="en-US" sz="1600" dirty="0">
                <a:latin typeface="Gotham narrow light"/>
                <a:cs typeface="Gotham narrow light"/>
              </a:rPr>
              <a:t> </a:t>
            </a:r>
            <a:r>
              <a:rPr lang="en-US" sz="1600" dirty="0" err="1">
                <a:latin typeface="Gotham narrow light"/>
                <a:cs typeface="Gotham narrow light"/>
              </a:rPr>
              <a:t>thème-là</a:t>
            </a:r>
            <a:r>
              <a:rPr lang="en-US" sz="1600" dirty="0">
                <a:latin typeface="Gotham narrow light"/>
                <a:cs typeface="Gotham narrow light"/>
              </a:rPr>
              <a:t> a-t-</a:t>
            </a:r>
            <a:r>
              <a:rPr lang="en-US" sz="1600" dirty="0" err="1">
                <a:latin typeface="Gotham narrow light"/>
                <a:cs typeface="Gotham narrow light"/>
              </a:rPr>
              <a:t>il</a:t>
            </a:r>
            <a:r>
              <a:rPr lang="en-US" sz="1600" dirty="0">
                <a:latin typeface="Gotham narrow light"/>
                <a:cs typeface="Gotham narrow light"/>
              </a:rPr>
              <a:t> le plus de pertinence</a:t>
            </a:r>
          </a:p>
          <a:p>
            <a:pPr marL="1257300" lvl="2" indent="-342900">
              <a:lnSpc>
                <a:spcPct val="110000"/>
              </a:lnSpc>
              <a:buClr>
                <a:schemeClr val="tx1"/>
              </a:buClr>
              <a:buSzPct val="100000"/>
              <a:buBlip>
                <a:blip r:embed="rId7"/>
              </a:buBlip>
            </a:pPr>
            <a:r>
              <a:rPr lang="en-US" sz="1600" dirty="0" err="1">
                <a:latin typeface="Gotham narrow light"/>
                <a:cs typeface="Gotham narrow light"/>
              </a:rPr>
              <a:t>Quelles</a:t>
            </a:r>
            <a:r>
              <a:rPr lang="en-US" sz="1600" dirty="0">
                <a:latin typeface="Gotham narrow light"/>
                <a:cs typeface="Gotham narrow light"/>
              </a:rPr>
              <a:t> </a:t>
            </a:r>
            <a:r>
              <a:rPr lang="en-US" sz="1600" dirty="0" err="1">
                <a:latin typeface="Gotham narrow light"/>
                <a:cs typeface="Gotham narrow light"/>
              </a:rPr>
              <a:t>sont</a:t>
            </a:r>
            <a:r>
              <a:rPr lang="en-US" sz="1600" dirty="0">
                <a:latin typeface="Gotham narrow light"/>
                <a:cs typeface="Gotham narrow light"/>
              </a:rPr>
              <a:t> les parties </a:t>
            </a:r>
            <a:r>
              <a:rPr lang="en-US" sz="1600" dirty="0" err="1">
                <a:latin typeface="Gotham narrow light"/>
                <a:cs typeface="Gotham narrow light"/>
              </a:rPr>
              <a:t>prenantes</a:t>
            </a:r>
            <a:r>
              <a:rPr lang="en-US" sz="1600" dirty="0">
                <a:latin typeface="Gotham narrow light"/>
                <a:cs typeface="Gotham narrow light"/>
              </a:rPr>
              <a:t> </a:t>
            </a:r>
            <a:r>
              <a:rPr lang="en-US" sz="1600" dirty="0" err="1">
                <a:latin typeface="Gotham narrow light"/>
                <a:cs typeface="Gotham narrow light"/>
              </a:rPr>
              <a:t>à</a:t>
            </a:r>
            <a:r>
              <a:rPr lang="en-US" sz="1600" dirty="0">
                <a:latin typeface="Gotham narrow light"/>
                <a:cs typeface="Gotham narrow light"/>
              </a:rPr>
              <a:t> </a:t>
            </a:r>
            <a:r>
              <a:rPr lang="en-US" sz="1600" dirty="0" err="1">
                <a:latin typeface="Gotham narrow light"/>
                <a:cs typeface="Gotham narrow light"/>
              </a:rPr>
              <a:t>ce</a:t>
            </a:r>
            <a:r>
              <a:rPr lang="en-US" sz="1600" dirty="0">
                <a:latin typeface="Gotham narrow light"/>
                <a:cs typeface="Gotham narrow light"/>
              </a:rPr>
              <a:t> moment-</a:t>
            </a:r>
            <a:r>
              <a:rPr lang="en-US" sz="1600" dirty="0" err="1">
                <a:latin typeface="Gotham narrow light"/>
                <a:cs typeface="Gotham narrow light"/>
              </a:rPr>
              <a:t>là</a:t>
            </a:r>
            <a:r>
              <a:rPr lang="en-US" sz="1600" dirty="0">
                <a:latin typeface="Gotham narrow light"/>
                <a:cs typeface="Gotham narrow light"/>
              </a:rPr>
              <a:t>?</a:t>
            </a:r>
          </a:p>
          <a:p>
            <a:pPr marL="800100" lvl="1" indent="-342900">
              <a:lnSpc>
                <a:spcPct val="110000"/>
              </a:lnSpc>
              <a:buClr>
                <a:schemeClr val="tx1"/>
              </a:buClr>
              <a:buSzPct val="100000"/>
              <a:buBlip>
                <a:blip r:embed="rId7"/>
              </a:buBlip>
            </a:pPr>
            <a:r>
              <a:rPr lang="en-US" sz="1600" dirty="0">
                <a:latin typeface="Gotham narrow light"/>
                <a:cs typeface="Gotham narrow light"/>
              </a:rPr>
              <a:t>pour les </a:t>
            </a:r>
            <a:r>
              <a:rPr lang="en-US" sz="1600" dirty="0" err="1">
                <a:latin typeface="Gotham narrow light"/>
                <a:cs typeface="Gotham narrow light"/>
              </a:rPr>
              <a:t>entreprises</a:t>
            </a:r>
            <a:r>
              <a:rPr lang="en-US" sz="1600" dirty="0">
                <a:latin typeface="Gotham narrow light"/>
                <a:cs typeface="Gotham narrow light"/>
              </a:rPr>
              <a:t>  : </a:t>
            </a:r>
            <a:r>
              <a:rPr lang="en-US" sz="1600" dirty="0" err="1">
                <a:latin typeface="Gotham narrow light"/>
                <a:cs typeface="Gotham narrow light"/>
              </a:rPr>
              <a:t>à</a:t>
            </a:r>
            <a:r>
              <a:rPr lang="en-US" sz="1600" dirty="0">
                <a:latin typeface="Gotham narrow light"/>
                <a:cs typeface="Gotham narrow light"/>
              </a:rPr>
              <a:t> </a:t>
            </a:r>
            <a:r>
              <a:rPr lang="en-US" sz="1600" dirty="0" err="1">
                <a:latin typeface="Gotham narrow light"/>
                <a:cs typeface="Gotham narrow light"/>
              </a:rPr>
              <a:t>quel</a:t>
            </a:r>
            <a:r>
              <a:rPr lang="en-US" sz="1600" dirty="0">
                <a:latin typeface="Gotham narrow light"/>
                <a:cs typeface="Gotham narrow light"/>
              </a:rPr>
              <a:t> </a:t>
            </a:r>
            <a:r>
              <a:rPr lang="en-US" sz="1600" dirty="0" err="1">
                <a:latin typeface="Gotham narrow light"/>
                <a:cs typeface="Gotham narrow light"/>
              </a:rPr>
              <a:t>momentce</a:t>
            </a:r>
            <a:r>
              <a:rPr lang="en-US" sz="1600" dirty="0">
                <a:latin typeface="Gotham narrow light"/>
                <a:cs typeface="Gotham narrow light"/>
              </a:rPr>
              <a:t> </a:t>
            </a:r>
            <a:r>
              <a:rPr lang="en-US" sz="1600" dirty="0" err="1">
                <a:latin typeface="Gotham narrow light"/>
                <a:cs typeface="Gotham narrow light"/>
              </a:rPr>
              <a:t>ce</a:t>
            </a:r>
            <a:r>
              <a:rPr lang="en-US" sz="1600" dirty="0">
                <a:latin typeface="Gotham narrow light"/>
                <a:cs typeface="Gotham narrow light"/>
              </a:rPr>
              <a:t> theme-</a:t>
            </a:r>
            <a:r>
              <a:rPr lang="en-US" sz="1600" dirty="0" err="1">
                <a:latin typeface="Gotham narrow light"/>
                <a:cs typeface="Gotham narrow light"/>
              </a:rPr>
              <a:t>là</a:t>
            </a:r>
            <a:r>
              <a:rPr lang="en-US" sz="1600" dirty="0">
                <a:latin typeface="Gotham narrow light"/>
                <a:cs typeface="Gotham narrow light"/>
              </a:rPr>
              <a:t> a-t-</a:t>
            </a:r>
            <a:r>
              <a:rPr lang="en-US" sz="1600" dirty="0" err="1">
                <a:latin typeface="Gotham narrow light"/>
                <a:cs typeface="Gotham narrow light"/>
              </a:rPr>
              <a:t>il</a:t>
            </a:r>
            <a:r>
              <a:rPr lang="en-US" sz="1600" dirty="0">
                <a:latin typeface="Gotham narrow light"/>
                <a:cs typeface="Gotham narrow light"/>
              </a:rPr>
              <a:t> le plus de pertinence</a:t>
            </a:r>
          </a:p>
          <a:p>
            <a:pPr marL="1257300" lvl="2" indent="-342900">
              <a:lnSpc>
                <a:spcPct val="110000"/>
              </a:lnSpc>
              <a:buClr>
                <a:schemeClr val="tx1"/>
              </a:buClr>
              <a:buSzPct val="100000"/>
              <a:buBlip>
                <a:blip r:embed="rId7"/>
              </a:buBlip>
            </a:pPr>
            <a:r>
              <a:rPr lang="en-US" sz="1600" dirty="0" err="1">
                <a:latin typeface="Gotham narrow light"/>
                <a:cs typeface="Gotham narrow light"/>
              </a:rPr>
              <a:t>Quelles</a:t>
            </a:r>
            <a:r>
              <a:rPr lang="en-US" sz="1600" dirty="0">
                <a:latin typeface="Gotham narrow light"/>
                <a:cs typeface="Gotham narrow light"/>
              </a:rPr>
              <a:t> </a:t>
            </a:r>
            <a:r>
              <a:rPr lang="en-US" sz="1600" dirty="0" err="1">
                <a:latin typeface="Gotham narrow light"/>
                <a:cs typeface="Gotham narrow light"/>
              </a:rPr>
              <a:t>sont</a:t>
            </a:r>
            <a:r>
              <a:rPr lang="en-US" sz="1600" dirty="0">
                <a:latin typeface="Gotham narrow light"/>
                <a:cs typeface="Gotham narrow light"/>
              </a:rPr>
              <a:t> les parties </a:t>
            </a:r>
            <a:r>
              <a:rPr lang="en-US" sz="1600" dirty="0" err="1">
                <a:latin typeface="Gotham narrow light"/>
                <a:cs typeface="Gotham narrow light"/>
              </a:rPr>
              <a:t>prenantes</a:t>
            </a:r>
            <a:r>
              <a:rPr lang="en-US" sz="1600" dirty="0">
                <a:latin typeface="Gotham narrow light"/>
                <a:cs typeface="Gotham narrow light"/>
              </a:rPr>
              <a:t> </a:t>
            </a:r>
            <a:r>
              <a:rPr lang="en-US" sz="1600" dirty="0" err="1">
                <a:latin typeface="Gotham narrow light"/>
                <a:cs typeface="Gotham narrow light"/>
              </a:rPr>
              <a:t>à</a:t>
            </a:r>
            <a:r>
              <a:rPr lang="en-US" sz="1600" dirty="0">
                <a:latin typeface="Gotham narrow light"/>
                <a:cs typeface="Gotham narrow light"/>
              </a:rPr>
              <a:t> </a:t>
            </a:r>
            <a:r>
              <a:rPr lang="en-US" sz="1600" dirty="0" err="1">
                <a:latin typeface="Gotham narrow light"/>
                <a:cs typeface="Gotham narrow light"/>
              </a:rPr>
              <a:t>ce</a:t>
            </a:r>
            <a:r>
              <a:rPr lang="en-US" sz="1600" dirty="0">
                <a:latin typeface="Gotham narrow light"/>
                <a:cs typeface="Gotham narrow light"/>
              </a:rPr>
              <a:t> moment-</a:t>
            </a:r>
            <a:r>
              <a:rPr lang="en-US" sz="1600" dirty="0" err="1">
                <a:latin typeface="Gotham narrow light"/>
                <a:cs typeface="Gotham narrow light"/>
              </a:rPr>
              <a:t>là</a:t>
            </a:r>
            <a:r>
              <a:rPr lang="en-US" sz="1600" dirty="0">
                <a:latin typeface="Gotham narrow light"/>
                <a:cs typeface="Gotham narrow light"/>
              </a:rPr>
              <a:t>?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C2557AF4-28AD-1644-B69E-10975E1515E4}"/>
              </a:ext>
            </a:extLst>
          </p:cNvPr>
          <p:cNvGrpSpPr/>
          <p:nvPr/>
        </p:nvGrpSpPr>
        <p:grpSpPr>
          <a:xfrm>
            <a:off x="861990" y="3384033"/>
            <a:ext cx="9044010" cy="3807837"/>
            <a:chOff x="763157" y="4073576"/>
            <a:chExt cx="9044010" cy="3807837"/>
          </a:xfrm>
        </p:grpSpPr>
        <p:sp>
          <p:nvSpPr>
            <p:cNvPr id="11" name="TextBox 16">
              <a:extLst>
                <a:ext uri="{FF2B5EF4-FFF2-40B4-BE49-F238E27FC236}">
                  <a16:creationId xmlns:a16="http://schemas.microsoft.com/office/drawing/2014/main" id="{3AED2431-ECAF-EB43-9617-94EE1030B164}"/>
                </a:ext>
              </a:extLst>
            </p:cNvPr>
            <p:cNvSpPr txBox="1"/>
            <p:nvPr/>
          </p:nvSpPr>
          <p:spPr>
            <a:xfrm>
              <a:off x="1184005" y="4467443"/>
              <a:ext cx="825939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10000"/>
                </a:lnSpc>
                <a:buClr>
                  <a:schemeClr val="tx1"/>
                </a:buClr>
                <a:buSzPct val="100000"/>
                <a:buBlip>
                  <a:blip r:embed="rId7"/>
                </a:buBlip>
              </a:pPr>
              <a:r>
                <a:rPr lang="en-US" sz="1600" dirty="0" err="1">
                  <a:latin typeface="Gotham narrow light"/>
                  <a:cs typeface="Gotham narrow light"/>
                </a:rPr>
                <a:t>Bâtir</a:t>
              </a:r>
              <a:r>
                <a:rPr lang="en-US" sz="1600" dirty="0">
                  <a:latin typeface="Gotham narrow light"/>
                  <a:cs typeface="Gotham narrow light"/>
                </a:rPr>
                <a:t> un </a:t>
              </a:r>
              <a:r>
                <a:rPr lang="en-US" sz="1600" dirty="0" err="1">
                  <a:latin typeface="Gotham narrow light"/>
                  <a:cs typeface="Gotham narrow light"/>
                </a:rPr>
                <a:t>baromètre</a:t>
              </a:r>
              <a:r>
                <a:rPr lang="en-US" sz="1600" dirty="0">
                  <a:latin typeface="Gotham narrow light"/>
                  <a:cs typeface="Gotham narrow light"/>
                </a:rPr>
                <a:t> </a:t>
              </a:r>
              <a:r>
                <a:rPr lang="en-US" sz="1600" dirty="0" err="1">
                  <a:latin typeface="Gotham narrow light"/>
                  <a:cs typeface="Gotham narrow light"/>
                </a:rPr>
                <a:t>spécifique</a:t>
              </a:r>
              <a:r>
                <a:rPr lang="en-US" sz="1600" dirty="0">
                  <a:latin typeface="Gotham narrow light"/>
                  <a:cs typeface="Gotham narrow light"/>
                </a:rPr>
                <a:t> pour </a:t>
              </a:r>
              <a:r>
                <a:rPr lang="en-US" sz="1600" dirty="0" err="1">
                  <a:latin typeface="Gotham narrow light"/>
                  <a:cs typeface="Gotham narrow light"/>
                </a:rPr>
                <a:t>ce</a:t>
              </a:r>
              <a:r>
                <a:rPr lang="en-US" sz="1600" dirty="0">
                  <a:latin typeface="Gotham narrow light"/>
                  <a:cs typeface="Gotham narrow light"/>
                </a:rPr>
                <a:t> “public” et les </a:t>
              </a:r>
              <a:r>
                <a:rPr lang="en-US" sz="1600" dirty="0" err="1">
                  <a:latin typeface="Gotham narrow light"/>
                  <a:cs typeface="Gotham narrow light"/>
                </a:rPr>
                <a:t>entreprises</a:t>
              </a:r>
              <a:r>
                <a:rPr lang="en-US" sz="1600" dirty="0">
                  <a:latin typeface="Gotham narrow light"/>
                  <a:cs typeface="Gotham narrow light"/>
                </a:rPr>
                <a:t> </a:t>
              </a:r>
              <a:r>
                <a:rPr lang="en-US" sz="1600" dirty="0" err="1">
                  <a:latin typeface="Gotham narrow light"/>
                  <a:cs typeface="Gotham narrow light"/>
                </a:rPr>
                <a:t>concernées</a:t>
              </a:r>
              <a:r>
                <a:rPr lang="en-US" sz="1600" dirty="0">
                  <a:latin typeface="Gotham narrow light"/>
                  <a:cs typeface="Gotham narrow light"/>
                </a:rPr>
                <a:t>?</a:t>
              </a:r>
            </a:p>
            <a:p>
              <a:pPr marL="342900" indent="-342900">
                <a:lnSpc>
                  <a:spcPct val="110000"/>
                </a:lnSpc>
                <a:buClr>
                  <a:schemeClr val="tx1"/>
                </a:buClr>
                <a:buSzPct val="100000"/>
                <a:buBlip>
                  <a:blip r:embed="rId7"/>
                </a:buBlip>
              </a:pPr>
              <a:r>
                <a:rPr lang="en-US" sz="1600" dirty="0" err="1">
                  <a:latin typeface="Gotham narrow light"/>
                  <a:cs typeface="Gotham narrow light"/>
                </a:rPr>
                <a:t>Réfléchir</a:t>
              </a:r>
              <a:r>
                <a:rPr lang="en-US" sz="1600" dirty="0">
                  <a:latin typeface="Gotham narrow light"/>
                  <a:cs typeface="Gotham narrow light"/>
                </a:rPr>
                <a:t> </a:t>
              </a:r>
              <a:r>
                <a:rPr lang="en-US" sz="1600" dirty="0" err="1">
                  <a:latin typeface="Gotham narrow light"/>
                  <a:cs typeface="Gotham narrow light"/>
                </a:rPr>
                <a:t>à</a:t>
              </a:r>
              <a:r>
                <a:rPr lang="en-US" sz="1600" dirty="0">
                  <a:latin typeface="Gotham narrow light"/>
                  <a:cs typeface="Gotham narrow light"/>
                </a:rPr>
                <a:t> </a:t>
              </a:r>
              <a:r>
                <a:rPr lang="en-US" sz="1600" dirty="0" err="1">
                  <a:latin typeface="Gotham narrow light"/>
                  <a:cs typeface="Gotham narrow light"/>
                </a:rPr>
                <a:t>d’autres</a:t>
              </a:r>
              <a:r>
                <a:rPr lang="en-US" sz="1600" dirty="0">
                  <a:latin typeface="Gotham narrow light"/>
                  <a:cs typeface="Gotham narrow light"/>
                </a:rPr>
                <a:t> </a:t>
              </a:r>
              <a:r>
                <a:rPr lang="en-US" sz="1600" dirty="0" err="1">
                  <a:latin typeface="Gotham narrow light"/>
                  <a:cs typeface="Gotham narrow light"/>
                </a:rPr>
                <a:t>développements</a:t>
              </a:r>
              <a:r>
                <a:rPr lang="en-US" sz="1600" dirty="0">
                  <a:latin typeface="Gotham narrow light"/>
                  <a:cs typeface="Gotham narrow light"/>
                </a:rPr>
                <a:t>?</a:t>
              </a:r>
            </a:p>
          </p:txBody>
        </p:sp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A061609A-D1E5-B848-B519-7F6DA3B760EA}"/>
                </a:ext>
              </a:extLst>
            </p:cNvPr>
            <p:cNvSpPr txBox="1"/>
            <p:nvPr/>
          </p:nvSpPr>
          <p:spPr>
            <a:xfrm>
              <a:off x="763157" y="4073576"/>
              <a:ext cx="76074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>
                  <a:latin typeface="Gotham narrow light"/>
                  <a:cs typeface="Gotham narrow light"/>
                </a:rPr>
                <a:t>Pour celles que le thème intéresse, en quoi verriez-vous un intérêt à</a:t>
              </a:r>
            </a:p>
          </p:txBody>
        </p:sp>
        <p:sp>
          <p:nvSpPr>
            <p:cNvPr id="13" name="TextBox 8">
              <a:extLst>
                <a:ext uri="{FF2B5EF4-FFF2-40B4-BE49-F238E27FC236}">
                  <a16:creationId xmlns:a16="http://schemas.microsoft.com/office/drawing/2014/main" id="{F54F5F24-22F0-9A47-A6B2-9ADAB731B74D}"/>
                </a:ext>
              </a:extLst>
            </p:cNvPr>
            <p:cNvSpPr txBox="1"/>
            <p:nvPr/>
          </p:nvSpPr>
          <p:spPr>
            <a:xfrm>
              <a:off x="763157" y="5219535"/>
              <a:ext cx="79011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>
                  <a:latin typeface="Gotham narrow light"/>
                  <a:cs typeface="Gotham narrow light"/>
                </a:rPr>
                <a:t>ET LA MINUTE PUB, les interventions 600 </a:t>
              </a:r>
              <a:r>
                <a:rPr lang="fr-FR" sz="1600" b="1" dirty="0" err="1">
                  <a:latin typeface="Gotham narrow light"/>
                  <a:cs typeface="Gotham narrow light"/>
                </a:rPr>
                <a:t>phenix</a:t>
              </a:r>
              <a:r>
                <a:rPr lang="fr-FR" sz="1600" b="1" dirty="0">
                  <a:latin typeface="Gotham narrow light"/>
                  <a:cs typeface="Gotham narrow light"/>
                </a:rPr>
                <a:t> :</a:t>
              </a:r>
            </a:p>
            <a:p>
              <a:endParaRPr lang="fr-FR" sz="1600" b="1" dirty="0">
                <a:latin typeface="Gotham narrow light"/>
                <a:cs typeface="Gotham narrow light"/>
              </a:endParaRPr>
            </a:p>
          </p:txBody>
        </p:sp>
        <p:sp>
          <p:nvSpPr>
            <p:cNvPr id="19" name="TextBox 16">
              <a:extLst>
                <a:ext uri="{FF2B5EF4-FFF2-40B4-BE49-F238E27FC236}">
                  <a16:creationId xmlns:a16="http://schemas.microsoft.com/office/drawing/2014/main" id="{E5F9DC8F-7F31-A440-98BA-914C56CDE68F}"/>
                </a:ext>
              </a:extLst>
            </p:cNvPr>
            <p:cNvSpPr txBox="1"/>
            <p:nvPr/>
          </p:nvSpPr>
          <p:spPr>
            <a:xfrm>
              <a:off x="820237" y="5640800"/>
              <a:ext cx="8986930" cy="2240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00100" lvl="1" indent="-342900">
                <a:lnSpc>
                  <a:spcPct val="110000"/>
                </a:lnSpc>
                <a:buClr>
                  <a:schemeClr val="tx1"/>
                </a:buClr>
                <a:buSzPct val="100000"/>
                <a:buBlip>
                  <a:blip r:embed="rId7"/>
                </a:buBlip>
              </a:pPr>
              <a:r>
                <a:rPr lang="en-US" sz="1600" dirty="0">
                  <a:latin typeface="Gotham narrow light"/>
                  <a:cs typeface="Gotham narrow light"/>
                </a:rPr>
                <a:t>Des </a:t>
              </a:r>
              <a:r>
                <a:rPr lang="en-US" sz="1600" dirty="0" err="1">
                  <a:latin typeface="Gotham narrow light"/>
                  <a:cs typeface="Gotham narrow light"/>
                </a:rPr>
                <a:t>diags</a:t>
              </a:r>
              <a:r>
                <a:rPr lang="en-US" sz="1600" dirty="0">
                  <a:latin typeface="Gotham narrow light"/>
                  <a:cs typeface="Gotham narrow light"/>
                </a:rPr>
                <a:t>, ateliers, formations, </a:t>
              </a:r>
              <a:r>
                <a:rPr lang="en-US" sz="1600" dirty="0" err="1">
                  <a:latin typeface="Gotham narrow light"/>
                  <a:cs typeface="Gotham narrow light"/>
                </a:rPr>
                <a:t>accompagnements</a:t>
              </a:r>
              <a:r>
                <a:rPr lang="en-US" sz="1600" dirty="0">
                  <a:latin typeface="Gotham narrow light"/>
                  <a:cs typeface="Gotham narrow light"/>
                </a:rPr>
                <a:t> </a:t>
              </a:r>
              <a:r>
                <a:rPr lang="en-US" sz="1600" dirty="0" err="1">
                  <a:latin typeface="Gotham narrow light"/>
                  <a:cs typeface="Gotham narrow light"/>
                </a:rPr>
                <a:t>individuels</a:t>
              </a:r>
              <a:r>
                <a:rPr lang="en-US" sz="1600" dirty="0">
                  <a:latin typeface="Gotham narrow light"/>
                  <a:cs typeface="Gotham narrow light"/>
                </a:rPr>
                <a:t> </a:t>
              </a:r>
              <a:r>
                <a:rPr lang="en-US" sz="1600" dirty="0" err="1">
                  <a:latin typeface="Gotham narrow light"/>
                  <a:cs typeface="Gotham narrow light"/>
                </a:rPr>
                <a:t>ou</a:t>
              </a:r>
              <a:r>
                <a:rPr lang="en-US" sz="1600" dirty="0">
                  <a:latin typeface="Gotham narrow light"/>
                  <a:cs typeface="Gotham narrow light"/>
                </a:rPr>
                <a:t> </a:t>
              </a:r>
              <a:r>
                <a:rPr lang="en-US" sz="1600" dirty="0" err="1">
                  <a:latin typeface="Gotham narrow light"/>
                  <a:cs typeface="Gotham narrow light"/>
                </a:rPr>
                <a:t>collectifs</a:t>
              </a:r>
              <a:endParaRPr lang="en-US" sz="1600" dirty="0">
                <a:latin typeface="Gotham narrow light"/>
                <a:cs typeface="Gotham narrow light"/>
              </a:endParaRPr>
            </a:p>
            <a:p>
              <a:pPr marL="1257300" lvl="2" indent="-342900">
                <a:lnSpc>
                  <a:spcPct val="110000"/>
                </a:lnSpc>
                <a:buClr>
                  <a:schemeClr val="tx1"/>
                </a:buClr>
                <a:buSzPct val="100000"/>
                <a:buBlip>
                  <a:blip r:embed="rId7"/>
                </a:buBlip>
              </a:pPr>
              <a:r>
                <a:rPr lang="en-US" sz="1600" dirty="0" err="1">
                  <a:latin typeface="Gotham narrow light"/>
                  <a:cs typeface="Gotham narrow light"/>
                </a:rPr>
                <a:t>En</a:t>
              </a:r>
              <a:r>
                <a:rPr lang="en-US" sz="1600" dirty="0">
                  <a:latin typeface="Gotham narrow light"/>
                  <a:cs typeface="Gotham narrow light"/>
                </a:rPr>
                <a:t> </a:t>
              </a:r>
              <a:r>
                <a:rPr lang="en-US" sz="1600" dirty="0" err="1">
                  <a:latin typeface="Gotham narrow light"/>
                  <a:cs typeface="Gotham narrow light"/>
                </a:rPr>
                <a:t>amont</a:t>
              </a:r>
              <a:r>
                <a:rPr lang="en-US" sz="1600" dirty="0">
                  <a:latin typeface="Gotham narrow light"/>
                  <a:cs typeface="Gotham narrow light"/>
                </a:rPr>
                <a:t> d’un plan </a:t>
              </a:r>
              <a:r>
                <a:rPr lang="en-US" sz="1600" dirty="0" err="1">
                  <a:latin typeface="Gotham narrow light"/>
                  <a:cs typeface="Gotham narrow light"/>
                </a:rPr>
                <a:t>d’actions</a:t>
              </a:r>
              <a:r>
                <a:rPr lang="en-US" sz="1600" dirty="0">
                  <a:latin typeface="Gotham narrow light"/>
                  <a:cs typeface="Gotham narrow light"/>
                </a:rPr>
                <a:t> QVT</a:t>
              </a:r>
            </a:p>
            <a:p>
              <a:pPr marL="1257300" lvl="2" indent="-342900">
                <a:lnSpc>
                  <a:spcPct val="110000"/>
                </a:lnSpc>
                <a:buClr>
                  <a:schemeClr val="tx1"/>
                </a:buClr>
                <a:buSzPct val="100000"/>
                <a:buBlip>
                  <a:blip r:embed="rId7"/>
                </a:buBlip>
              </a:pPr>
              <a:r>
                <a:rPr lang="en-US" sz="1600" dirty="0">
                  <a:latin typeface="Gotham narrow light"/>
                  <a:cs typeface="Gotham narrow light"/>
                </a:rPr>
                <a:t>Au retour d’un </a:t>
              </a:r>
              <a:r>
                <a:rPr lang="en-US" sz="1600" dirty="0" err="1">
                  <a:latin typeface="Gotham narrow light"/>
                  <a:cs typeface="Gotham narrow light"/>
                </a:rPr>
                <a:t>collaborateur</a:t>
              </a:r>
              <a:r>
                <a:rPr lang="en-US" sz="1600" dirty="0">
                  <a:latin typeface="Gotham narrow light"/>
                  <a:cs typeface="Gotham narrow light"/>
                </a:rPr>
                <a:t> absent pour longue </a:t>
              </a:r>
              <a:r>
                <a:rPr lang="en-US" sz="1600" dirty="0" err="1">
                  <a:latin typeface="Gotham narrow light"/>
                  <a:cs typeface="Gotham narrow light"/>
                </a:rPr>
                <a:t>maladie</a:t>
              </a:r>
              <a:endParaRPr lang="en-US" sz="1600" dirty="0">
                <a:latin typeface="Gotham narrow light"/>
                <a:cs typeface="Gotham narrow light"/>
              </a:endParaRPr>
            </a:p>
            <a:p>
              <a:pPr marL="1257300" lvl="2" indent="-342900">
                <a:lnSpc>
                  <a:spcPct val="110000"/>
                </a:lnSpc>
                <a:buClr>
                  <a:schemeClr val="tx1"/>
                </a:buClr>
                <a:buSzPct val="100000"/>
                <a:buBlip>
                  <a:blip r:embed="rId7"/>
                </a:buBlip>
              </a:pPr>
              <a:r>
                <a:rPr lang="en-US" sz="1600" dirty="0" err="1">
                  <a:latin typeface="Gotham narrow light"/>
                  <a:cs typeface="Gotham narrow light"/>
                </a:rPr>
                <a:t>En</a:t>
              </a:r>
              <a:r>
                <a:rPr lang="en-US" sz="1600" dirty="0">
                  <a:latin typeface="Gotham narrow light"/>
                  <a:cs typeface="Gotham narrow light"/>
                </a:rPr>
                <a:t> </a:t>
              </a:r>
              <a:r>
                <a:rPr lang="en-US" sz="1600" dirty="0" err="1">
                  <a:latin typeface="Gotham narrow light"/>
                  <a:cs typeface="Gotham narrow light"/>
                </a:rPr>
                <a:t>soutien</a:t>
              </a:r>
              <a:r>
                <a:rPr lang="en-US" sz="1600" dirty="0">
                  <a:latin typeface="Gotham narrow light"/>
                  <a:cs typeface="Gotham narrow light"/>
                </a:rPr>
                <a:t> </a:t>
              </a:r>
              <a:r>
                <a:rPr lang="en-US" sz="1600" dirty="0" err="1">
                  <a:latin typeface="Gotham narrow light"/>
                  <a:cs typeface="Gotham narrow light"/>
                </a:rPr>
                <a:t>d’une</a:t>
              </a:r>
              <a:r>
                <a:rPr lang="en-US" sz="1600" dirty="0">
                  <a:latin typeface="Gotham narrow light"/>
                  <a:cs typeface="Gotham narrow light"/>
                </a:rPr>
                <a:t> </a:t>
              </a:r>
              <a:r>
                <a:rPr lang="en-US" sz="1600" dirty="0" err="1">
                  <a:latin typeface="Gotham narrow light"/>
                  <a:cs typeface="Gotham narrow light"/>
                </a:rPr>
                <a:t>stratégie</a:t>
              </a:r>
              <a:r>
                <a:rPr lang="en-US" sz="1600" dirty="0">
                  <a:latin typeface="Gotham narrow light"/>
                  <a:cs typeface="Gotham narrow light"/>
                </a:rPr>
                <a:t> de </a:t>
              </a:r>
              <a:r>
                <a:rPr lang="en-US" sz="1600" dirty="0" err="1">
                  <a:latin typeface="Gotham narrow light"/>
                  <a:cs typeface="Gotham narrow light"/>
                </a:rPr>
                <a:t>conduite</a:t>
              </a:r>
              <a:r>
                <a:rPr lang="en-US" sz="1600" dirty="0">
                  <a:latin typeface="Gotham narrow light"/>
                  <a:cs typeface="Gotham narrow light"/>
                </a:rPr>
                <a:t> d’un </a:t>
              </a:r>
              <a:r>
                <a:rPr lang="en-US" sz="1600" dirty="0" err="1">
                  <a:latin typeface="Gotham narrow light"/>
                  <a:cs typeface="Gotham narrow light"/>
                </a:rPr>
                <a:t>changement</a:t>
              </a:r>
              <a:r>
                <a:rPr lang="en-US" sz="1600" dirty="0">
                  <a:latin typeface="Gotham narrow light"/>
                  <a:cs typeface="Gotham narrow light"/>
                </a:rPr>
                <a:t> </a:t>
              </a:r>
              <a:r>
                <a:rPr lang="en-US" sz="1600" dirty="0" err="1">
                  <a:latin typeface="Gotham narrow light"/>
                  <a:cs typeface="Gotham narrow light"/>
                </a:rPr>
                <a:t>ou</a:t>
              </a:r>
              <a:r>
                <a:rPr lang="en-US" sz="1600" dirty="0">
                  <a:latin typeface="Gotham narrow light"/>
                  <a:cs typeface="Gotham narrow light"/>
                </a:rPr>
                <a:t> </a:t>
              </a:r>
              <a:r>
                <a:rPr lang="en-US" sz="1600" dirty="0" err="1">
                  <a:latin typeface="Gotham narrow light"/>
                  <a:cs typeface="Gotham narrow light"/>
                </a:rPr>
                <a:t>d’une</a:t>
              </a:r>
              <a:r>
                <a:rPr lang="en-US" sz="1600" dirty="0">
                  <a:latin typeface="Gotham narrow light"/>
                  <a:cs typeface="Gotham narrow light"/>
                </a:rPr>
                <a:t> transformation</a:t>
              </a:r>
            </a:p>
            <a:p>
              <a:pPr marL="1714500" lvl="3" indent="-342900">
                <a:lnSpc>
                  <a:spcPct val="110000"/>
                </a:lnSpc>
                <a:buClr>
                  <a:schemeClr val="tx1"/>
                </a:buClr>
                <a:buSzPct val="100000"/>
                <a:buBlip>
                  <a:blip r:embed="rId7"/>
                </a:buBlip>
              </a:pPr>
              <a:r>
                <a:rPr lang="en-US" sz="1600" dirty="0">
                  <a:latin typeface="Gotham narrow light"/>
                  <a:cs typeface="Gotham narrow light"/>
                </a:rPr>
                <a:t>Fusion-acquisition</a:t>
              </a:r>
            </a:p>
            <a:p>
              <a:pPr marL="1714500" lvl="3" indent="-342900">
                <a:lnSpc>
                  <a:spcPct val="110000"/>
                </a:lnSpc>
                <a:buClr>
                  <a:schemeClr val="tx1"/>
                </a:buClr>
                <a:buSzPct val="100000"/>
                <a:buBlip>
                  <a:blip r:embed="rId7"/>
                </a:buBlip>
              </a:pPr>
              <a:r>
                <a:rPr lang="en-US" sz="1600" dirty="0" err="1">
                  <a:latin typeface="Gotham narrow light"/>
                  <a:cs typeface="Gotham narrow light"/>
                </a:rPr>
                <a:t>Déménagement</a:t>
              </a:r>
              <a:endParaRPr lang="en-US" sz="1600" dirty="0">
                <a:latin typeface="Gotham narrow light"/>
                <a:cs typeface="Gotham narrow light"/>
              </a:endParaRPr>
            </a:p>
            <a:p>
              <a:pPr marL="1714500" lvl="3" indent="-342900">
                <a:lnSpc>
                  <a:spcPct val="110000"/>
                </a:lnSpc>
                <a:buClr>
                  <a:schemeClr val="tx1"/>
                </a:buClr>
                <a:buSzPct val="100000"/>
                <a:buBlip>
                  <a:blip r:embed="rId7"/>
                </a:buBlip>
              </a:pPr>
              <a:r>
                <a:rPr lang="en-US" sz="1600" dirty="0">
                  <a:latin typeface="Gotham narrow light"/>
                  <a:cs typeface="Gotham narrow light"/>
                </a:rPr>
                <a:t>… </a:t>
              </a:r>
            </a:p>
            <a:p>
              <a:pPr marL="800100" lvl="1" indent="-342900">
                <a:lnSpc>
                  <a:spcPct val="110000"/>
                </a:lnSpc>
                <a:buClr>
                  <a:schemeClr val="tx1"/>
                </a:buClr>
                <a:buSzPct val="100000"/>
                <a:buBlip>
                  <a:blip r:embed="rId7"/>
                </a:buBlip>
              </a:pPr>
              <a:endParaRPr lang="en-US" sz="1600" dirty="0">
                <a:latin typeface="Gotham narrow light"/>
                <a:cs typeface="Gotham narrow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9857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A7004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43546" y="1555175"/>
            <a:ext cx="8915401" cy="879907"/>
          </a:xfrm>
        </p:spPr>
        <p:txBody>
          <a:bodyPr>
            <a:noAutofit/>
          </a:bodyPr>
          <a:lstStyle/>
          <a:p>
            <a:pPr algn="l"/>
            <a:r>
              <a:rPr lang="en-US" sz="5400" b="1" spc="200" dirty="0">
                <a:solidFill>
                  <a:srgbClr val="FFFFFF"/>
                </a:solidFill>
                <a:latin typeface="Zag regular"/>
                <a:cs typeface="Zag regular"/>
              </a:rPr>
              <a:t>Next steps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156109" y="2596716"/>
            <a:ext cx="883652" cy="0"/>
          </a:xfrm>
          <a:prstGeom prst="line">
            <a:avLst/>
          </a:prstGeom>
          <a:ln w="57150" cmpd="sng">
            <a:solidFill>
              <a:schemeClr val="bg1"/>
            </a:solidFill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2043546" y="4754319"/>
            <a:ext cx="5741397" cy="735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spc="200" dirty="0">
                <a:solidFill>
                  <a:srgbClr val="FFFFFF"/>
                </a:solidFill>
                <a:latin typeface="Zag regular"/>
                <a:cs typeface="Zag regular"/>
              </a:rPr>
              <a:t>www.600phenix.com</a:t>
            </a:r>
          </a:p>
        </p:txBody>
      </p:sp>
      <p:pic>
        <p:nvPicPr>
          <p:cNvPr id="14" name="Picture 13" descr="formes_600phenix-0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5140">
            <a:off x="6770899" y="-1494374"/>
            <a:ext cx="7345641" cy="4811075"/>
          </a:xfrm>
          <a:prstGeom prst="rect">
            <a:avLst/>
          </a:prstGeom>
        </p:spPr>
      </p:pic>
      <p:pic>
        <p:nvPicPr>
          <p:cNvPr id="16" name="Picture 15" descr="formes_600phenix-0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7463">
            <a:off x="6267724" y="-1601655"/>
            <a:ext cx="5000335" cy="3393893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91FEC084-31EB-3043-8A41-787D37ADED76}"/>
              </a:ext>
            </a:extLst>
          </p:cNvPr>
          <p:cNvSpPr txBox="1">
            <a:spLocks/>
          </p:cNvSpPr>
          <p:nvPr/>
        </p:nvSpPr>
        <p:spPr>
          <a:xfrm>
            <a:off x="2043546" y="2873563"/>
            <a:ext cx="8915401" cy="8799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spc="200" dirty="0">
                <a:solidFill>
                  <a:srgbClr val="FFFFFF"/>
                </a:solidFill>
                <a:latin typeface="Zag regular"/>
                <a:cs typeface="Zag regular"/>
              </a:rPr>
              <a:t>Qui </a:t>
            </a:r>
            <a:r>
              <a:rPr lang="en-US" sz="4000" b="1" spc="200" dirty="0" err="1">
                <a:solidFill>
                  <a:srgbClr val="FFFFFF"/>
                </a:solidFill>
                <a:latin typeface="Zag regular"/>
                <a:cs typeface="Zag regular"/>
              </a:rPr>
              <a:t>souhaite</a:t>
            </a:r>
            <a:r>
              <a:rPr lang="en-US" sz="4000" b="1" spc="200" dirty="0">
                <a:solidFill>
                  <a:srgbClr val="FFFFFF"/>
                </a:solidFill>
                <a:latin typeface="Zag regular"/>
                <a:cs typeface="Zag regular"/>
              </a:rPr>
              <a:t> </a:t>
            </a:r>
            <a:r>
              <a:rPr lang="en-US" sz="4000" b="1" spc="200" dirty="0" err="1">
                <a:solidFill>
                  <a:srgbClr val="FFFFFF"/>
                </a:solidFill>
                <a:latin typeface="Zag regular"/>
                <a:cs typeface="Zag regular"/>
              </a:rPr>
              <a:t>travailler</a:t>
            </a:r>
            <a:r>
              <a:rPr lang="en-US" sz="4000" b="1" spc="200" dirty="0">
                <a:solidFill>
                  <a:srgbClr val="FFFFFF"/>
                </a:solidFill>
                <a:latin typeface="Zag regular"/>
                <a:cs typeface="Zag regular"/>
              </a:rPr>
              <a:t> sur le </a:t>
            </a:r>
            <a:r>
              <a:rPr lang="en-US" sz="4000" b="1" spc="200" dirty="0" err="1">
                <a:solidFill>
                  <a:srgbClr val="FFFFFF"/>
                </a:solidFill>
                <a:latin typeface="Zag regular"/>
                <a:cs typeface="Zag regular"/>
              </a:rPr>
              <a:t>sujet</a:t>
            </a:r>
            <a:r>
              <a:rPr lang="en-US" sz="4000" b="1" spc="200" dirty="0">
                <a:solidFill>
                  <a:srgbClr val="FFFFFF"/>
                </a:solidFill>
                <a:latin typeface="Zag regular"/>
                <a:cs typeface="Zag regular"/>
              </a:rPr>
              <a:t>?</a:t>
            </a:r>
          </a:p>
          <a:p>
            <a:pPr algn="l"/>
            <a:r>
              <a:rPr lang="en-US" sz="4000" b="1" spc="200" dirty="0">
                <a:solidFill>
                  <a:srgbClr val="FFFFFF"/>
                </a:solidFill>
                <a:latin typeface="Zag regular"/>
                <a:cs typeface="Zag regular"/>
              </a:rPr>
              <a:t>Une reunion pour explorer la </a:t>
            </a:r>
            <a:r>
              <a:rPr lang="en-US" sz="4000" b="1" spc="200" dirty="0" err="1">
                <a:solidFill>
                  <a:srgbClr val="FFFFFF"/>
                </a:solidFill>
                <a:latin typeface="Zag regular"/>
                <a:cs typeface="Zag regular"/>
              </a:rPr>
              <a:t>finalité</a:t>
            </a:r>
            <a:r>
              <a:rPr lang="en-US" sz="4000" b="1" spc="200" dirty="0">
                <a:solidFill>
                  <a:srgbClr val="FFFFFF"/>
                </a:solidFill>
                <a:latin typeface="Zag regular"/>
                <a:cs typeface="Zag regular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7467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7">
            <a:extLst>
              <a:ext uri="{FF2B5EF4-FFF2-40B4-BE49-F238E27FC236}">
                <a16:creationId xmlns:a16="http://schemas.microsoft.com/office/drawing/2014/main" id="{41823286-ADCF-5740-8795-33DD37CA8FAE}"/>
              </a:ext>
            </a:extLst>
          </p:cNvPr>
          <p:cNvCxnSpPr/>
          <p:nvPr/>
        </p:nvCxnSpPr>
        <p:spPr>
          <a:xfrm>
            <a:off x="652108" y="1272720"/>
            <a:ext cx="2972071" cy="0"/>
          </a:xfrm>
          <a:prstGeom prst="line">
            <a:avLst/>
          </a:prstGeom>
          <a:ln w="57150" cmpd="sng">
            <a:solidFill>
              <a:srgbClr val="A70046"/>
            </a:solidFill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B3B7621D-1A8D-FC4B-A48C-2EBA92593740}"/>
              </a:ext>
            </a:extLst>
          </p:cNvPr>
          <p:cNvSpPr txBox="1">
            <a:spLocks/>
          </p:cNvSpPr>
          <p:nvPr/>
        </p:nvSpPr>
        <p:spPr>
          <a:xfrm>
            <a:off x="527999" y="477840"/>
            <a:ext cx="8915400" cy="70795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spc="140" dirty="0" err="1">
                <a:latin typeface="Zag regular"/>
                <a:cs typeface="Zag regular"/>
              </a:rPr>
              <a:t>Définition</a:t>
            </a:r>
            <a:r>
              <a:rPr lang="en-US" b="1" spc="140" dirty="0">
                <a:latin typeface="Zag regular"/>
                <a:cs typeface="Zag regular"/>
              </a:rPr>
              <a:t> de la </a:t>
            </a:r>
            <a:r>
              <a:rPr lang="en-US" b="1" spc="140" dirty="0" err="1">
                <a:latin typeface="Zag regular"/>
                <a:cs typeface="Zag regular"/>
              </a:rPr>
              <a:t>confiance</a:t>
            </a:r>
            <a:endParaRPr lang="en-US" b="1" spc="140" dirty="0">
              <a:latin typeface="Zag regular"/>
              <a:cs typeface="Zag regular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2AA4E3-51FE-5A4F-80A7-FAA74D93A746}"/>
              </a:ext>
            </a:extLst>
          </p:cNvPr>
          <p:cNvSpPr/>
          <p:nvPr/>
        </p:nvSpPr>
        <p:spPr>
          <a:xfrm>
            <a:off x="3818046" y="3580665"/>
            <a:ext cx="2548328" cy="1604087"/>
          </a:xfrm>
          <a:prstGeom prst="rect">
            <a:avLst/>
          </a:prstGeom>
          <a:noFill/>
          <a:ln>
            <a:solidFill>
              <a:srgbClr val="58114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58114E"/>
                </a:solidFill>
              </a:rPr>
              <a:t>Réciprocité (3 fois citée)</a:t>
            </a:r>
          </a:p>
          <a:p>
            <a:pPr algn="ctr"/>
            <a:r>
              <a:rPr lang="fr-FR" dirty="0">
                <a:solidFill>
                  <a:srgbClr val="58114E"/>
                </a:solidFill>
              </a:rPr>
              <a:t>Relations réciproques, apaisées</a:t>
            </a:r>
          </a:p>
          <a:p>
            <a:pPr algn="ctr"/>
            <a:r>
              <a:rPr lang="fr-FR" dirty="0">
                <a:solidFill>
                  <a:srgbClr val="58114E"/>
                </a:solidFill>
              </a:rPr>
              <a:t>Alliance</a:t>
            </a:r>
          </a:p>
          <a:p>
            <a:pPr algn="ctr"/>
            <a:r>
              <a:rPr lang="fr-FR" dirty="0">
                <a:solidFill>
                  <a:srgbClr val="58114E"/>
                </a:solidFill>
              </a:rPr>
              <a:t>Etre en parité</a:t>
            </a:r>
          </a:p>
          <a:p>
            <a:pPr algn="ctr"/>
            <a:r>
              <a:rPr lang="fr-FR" dirty="0">
                <a:solidFill>
                  <a:srgbClr val="58114E"/>
                </a:solidFill>
              </a:rPr>
              <a:t>Respect mutuel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AE8E4C-BDF7-CB4A-9177-328D260737ED}"/>
              </a:ext>
            </a:extLst>
          </p:cNvPr>
          <p:cNvSpPr/>
          <p:nvPr/>
        </p:nvSpPr>
        <p:spPr>
          <a:xfrm>
            <a:off x="863979" y="3560677"/>
            <a:ext cx="2548328" cy="1394085"/>
          </a:xfrm>
          <a:prstGeom prst="rect">
            <a:avLst/>
          </a:prstGeom>
          <a:noFill/>
          <a:ln>
            <a:solidFill>
              <a:srgbClr val="58114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58114E"/>
                </a:solidFill>
              </a:rPr>
              <a:t>Se fier à quelqu’un</a:t>
            </a:r>
          </a:p>
          <a:p>
            <a:pPr algn="ctr"/>
            <a:r>
              <a:rPr lang="fr-FR" dirty="0">
                <a:solidFill>
                  <a:srgbClr val="58114E"/>
                </a:solidFill>
              </a:rPr>
              <a:t>Une question d’honneur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FC4AFF-8C3E-B34B-9C36-CDF540A48090}"/>
              </a:ext>
            </a:extLst>
          </p:cNvPr>
          <p:cNvSpPr/>
          <p:nvPr/>
        </p:nvSpPr>
        <p:spPr>
          <a:xfrm>
            <a:off x="6772113" y="3560676"/>
            <a:ext cx="2548328" cy="1394085"/>
          </a:xfrm>
          <a:prstGeom prst="rect">
            <a:avLst/>
          </a:prstGeom>
          <a:noFill/>
          <a:ln>
            <a:solidFill>
              <a:srgbClr val="58114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58114E"/>
                </a:solidFill>
              </a:rPr>
              <a:t>Capacité face à une situation à se prédire (ou pas) en réussite</a:t>
            </a:r>
          </a:p>
          <a:p>
            <a:pPr algn="ctr"/>
            <a:r>
              <a:rPr lang="fr-FR" dirty="0">
                <a:solidFill>
                  <a:srgbClr val="58114E"/>
                </a:solidFill>
              </a:rPr>
              <a:t>Postulat positif de capacité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174C20-A566-A84B-9B3A-240E487124B8}"/>
              </a:ext>
            </a:extLst>
          </p:cNvPr>
          <p:cNvSpPr/>
          <p:nvPr/>
        </p:nvSpPr>
        <p:spPr>
          <a:xfrm>
            <a:off x="863979" y="1863775"/>
            <a:ext cx="2548328" cy="1394085"/>
          </a:xfrm>
          <a:prstGeom prst="rect">
            <a:avLst/>
          </a:prstGeom>
          <a:noFill/>
          <a:ln>
            <a:solidFill>
              <a:srgbClr val="58114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58114E"/>
                </a:solidFill>
              </a:rPr>
              <a:t>Foi en...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B680CB-06B0-DD44-BA72-AA926CEA7038}"/>
              </a:ext>
            </a:extLst>
          </p:cNvPr>
          <p:cNvSpPr/>
          <p:nvPr/>
        </p:nvSpPr>
        <p:spPr>
          <a:xfrm>
            <a:off x="3818046" y="1863774"/>
            <a:ext cx="2548328" cy="1394085"/>
          </a:xfrm>
          <a:prstGeom prst="rect">
            <a:avLst/>
          </a:prstGeom>
          <a:noFill/>
          <a:ln>
            <a:solidFill>
              <a:srgbClr val="58114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58114E"/>
                </a:solidFill>
              </a:rPr>
              <a:t>Accueil inconditionnel</a:t>
            </a:r>
          </a:p>
          <a:p>
            <a:pPr algn="ctr"/>
            <a:r>
              <a:rPr lang="fr-FR" dirty="0">
                <a:solidFill>
                  <a:srgbClr val="58114E"/>
                </a:solidFill>
              </a:rPr>
              <a:t>Lorsqu’on se sent respecté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AEA7C9-2FBB-E74A-B788-3EF5778EA1B7}"/>
              </a:ext>
            </a:extLst>
          </p:cNvPr>
          <p:cNvSpPr/>
          <p:nvPr/>
        </p:nvSpPr>
        <p:spPr>
          <a:xfrm>
            <a:off x="6772113" y="1863773"/>
            <a:ext cx="2548328" cy="1394085"/>
          </a:xfrm>
          <a:prstGeom prst="rect">
            <a:avLst/>
          </a:prstGeom>
          <a:noFill/>
          <a:ln>
            <a:solidFill>
              <a:srgbClr val="58114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58114E"/>
                </a:solidFill>
              </a:rPr>
              <a:t>Se sentir en sécurité</a:t>
            </a:r>
          </a:p>
          <a:p>
            <a:pPr algn="ctr"/>
            <a:r>
              <a:rPr lang="fr-FR" dirty="0">
                <a:solidFill>
                  <a:srgbClr val="58114E"/>
                </a:solidFill>
              </a:rPr>
              <a:t>Capable de faire</a:t>
            </a:r>
          </a:p>
          <a:p>
            <a:pPr algn="ctr"/>
            <a:r>
              <a:rPr lang="fr-FR" dirty="0">
                <a:solidFill>
                  <a:srgbClr val="58114E"/>
                </a:solidFill>
              </a:rPr>
              <a:t>Capable d’être en lien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84CC40-788D-AE4B-B715-D0039C32CA61}"/>
              </a:ext>
            </a:extLst>
          </p:cNvPr>
          <p:cNvSpPr/>
          <p:nvPr/>
        </p:nvSpPr>
        <p:spPr>
          <a:xfrm rot="20618611">
            <a:off x="5059802" y="790818"/>
            <a:ext cx="4522071" cy="419725"/>
          </a:xfrm>
          <a:prstGeom prst="rect">
            <a:avLst/>
          </a:prstGeom>
          <a:solidFill>
            <a:srgbClr val="58114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Annexe</a:t>
            </a:r>
          </a:p>
        </p:txBody>
      </p:sp>
    </p:spTree>
    <p:extLst>
      <p:ext uri="{BB962C8B-B14F-4D97-AF65-F5344CB8AC3E}">
        <p14:creationId xmlns:p14="http://schemas.microsoft.com/office/powerpoint/2010/main" val="3774454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7">
            <a:extLst>
              <a:ext uri="{FF2B5EF4-FFF2-40B4-BE49-F238E27FC236}">
                <a16:creationId xmlns:a16="http://schemas.microsoft.com/office/drawing/2014/main" id="{41823286-ADCF-5740-8795-33DD37CA8FAE}"/>
              </a:ext>
            </a:extLst>
          </p:cNvPr>
          <p:cNvCxnSpPr/>
          <p:nvPr/>
        </p:nvCxnSpPr>
        <p:spPr>
          <a:xfrm>
            <a:off x="652108" y="1272720"/>
            <a:ext cx="2972071" cy="0"/>
          </a:xfrm>
          <a:prstGeom prst="line">
            <a:avLst/>
          </a:prstGeom>
          <a:ln w="57150" cmpd="sng">
            <a:solidFill>
              <a:srgbClr val="A70046"/>
            </a:solidFill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B3B7621D-1A8D-FC4B-A48C-2EBA92593740}"/>
              </a:ext>
            </a:extLst>
          </p:cNvPr>
          <p:cNvSpPr txBox="1">
            <a:spLocks/>
          </p:cNvSpPr>
          <p:nvPr/>
        </p:nvSpPr>
        <p:spPr>
          <a:xfrm>
            <a:off x="527999" y="477840"/>
            <a:ext cx="8915400" cy="70795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spc="140" dirty="0">
                <a:latin typeface="Zag regular"/>
                <a:cs typeface="Zag regular"/>
              </a:rPr>
              <a:t>La </a:t>
            </a:r>
            <a:r>
              <a:rPr lang="en-US" b="1" spc="140" dirty="0" err="1">
                <a:latin typeface="Zag regular"/>
                <a:cs typeface="Zag regular"/>
              </a:rPr>
              <a:t>confiance</a:t>
            </a:r>
            <a:r>
              <a:rPr lang="en-US" b="1" spc="140" dirty="0">
                <a:latin typeface="Zag regular"/>
                <a:cs typeface="Zag regular"/>
              </a:rPr>
              <a:t> </a:t>
            </a:r>
            <a:r>
              <a:rPr lang="en-US" b="1" spc="140" dirty="0" err="1">
                <a:latin typeface="Zag regular"/>
                <a:cs typeface="Zag regular"/>
              </a:rPr>
              <a:t>est</a:t>
            </a:r>
            <a:r>
              <a:rPr lang="en-US" b="1" spc="140" dirty="0">
                <a:latin typeface="Zag regular"/>
                <a:cs typeface="Zag regular"/>
              </a:rPr>
              <a:t> </a:t>
            </a:r>
            <a:r>
              <a:rPr lang="en-US" b="1" spc="140" dirty="0" err="1">
                <a:latin typeface="Zag regular"/>
                <a:cs typeface="Zag regular"/>
              </a:rPr>
              <a:t>essentielle</a:t>
            </a:r>
            <a:r>
              <a:rPr lang="en-US" b="1" spc="140" dirty="0">
                <a:latin typeface="Zag regular"/>
                <a:cs typeface="Zag regular"/>
              </a:rPr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9FEC40-A613-A346-95C5-665E646618D9}"/>
              </a:ext>
            </a:extLst>
          </p:cNvPr>
          <p:cNvSpPr/>
          <p:nvPr/>
        </p:nvSpPr>
        <p:spPr>
          <a:xfrm>
            <a:off x="3787306" y="2173294"/>
            <a:ext cx="2548328" cy="1394085"/>
          </a:xfrm>
          <a:prstGeom prst="rect">
            <a:avLst/>
          </a:prstGeom>
          <a:noFill/>
          <a:ln>
            <a:solidFill>
              <a:srgbClr val="58114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58114E"/>
                </a:solidFill>
              </a:rPr>
              <a:t>Oui pour s’ouvrir à l’autre en toute sécurité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BD6BC5-A172-EB41-87AD-FEE8868F3B37}"/>
              </a:ext>
            </a:extLst>
          </p:cNvPr>
          <p:cNvSpPr/>
          <p:nvPr/>
        </p:nvSpPr>
        <p:spPr>
          <a:xfrm>
            <a:off x="6710633" y="2173434"/>
            <a:ext cx="2548328" cy="1394085"/>
          </a:xfrm>
          <a:prstGeom prst="rect">
            <a:avLst/>
          </a:prstGeom>
          <a:noFill/>
          <a:ln>
            <a:solidFill>
              <a:srgbClr val="58114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58114E"/>
                </a:solidFill>
              </a:rPr>
              <a:t>La confiance en soi, l’estime de soi impulsent le développement de la transformation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403237-8743-E94E-9CAF-C7796F95164A}"/>
              </a:ext>
            </a:extLst>
          </p:cNvPr>
          <p:cNvSpPr/>
          <p:nvPr/>
        </p:nvSpPr>
        <p:spPr>
          <a:xfrm>
            <a:off x="863979" y="2173434"/>
            <a:ext cx="2548328" cy="1394085"/>
          </a:xfrm>
          <a:prstGeom prst="rect">
            <a:avLst/>
          </a:prstGeom>
          <a:noFill/>
          <a:ln>
            <a:solidFill>
              <a:srgbClr val="58114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58114E"/>
                </a:solidFill>
              </a:rPr>
              <a:t>Oui : il y a une perte de confiance/BO, une culpabilisation, travail à effectuer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00187B-558A-F748-90B2-5D561D075583}"/>
              </a:ext>
            </a:extLst>
          </p:cNvPr>
          <p:cNvSpPr/>
          <p:nvPr/>
        </p:nvSpPr>
        <p:spPr>
          <a:xfrm rot="20618611">
            <a:off x="5059802" y="790818"/>
            <a:ext cx="4522071" cy="419725"/>
          </a:xfrm>
          <a:prstGeom prst="rect">
            <a:avLst/>
          </a:prstGeom>
          <a:solidFill>
            <a:srgbClr val="58114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Annexe</a:t>
            </a:r>
          </a:p>
        </p:txBody>
      </p:sp>
    </p:spTree>
    <p:extLst>
      <p:ext uri="{BB962C8B-B14F-4D97-AF65-F5344CB8AC3E}">
        <p14:creationId xmlns:p14="http://schemas.microsoft.com/office/powerpoint/2010/main" val="767984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08EBC05-4CDE-B446-9227-1BAFFF8A1771}"/>
              </a:ext>
            </a:extLst>
          </p:cNvPr>
          <p:cNvSpPr/>
          <p:nvPr/>
        </p:nvSpPr>
        <p:spPr>
          <a:xfrm rot="20618611">
            <a:off x="5059802" y="790818"/>
            <a:ext cx="4522071" cy="419725"/>
          </a:xfrm>
          <a:prstGeom prst="rect">
            <a:avLst/>
          </a:prstGeom>
          <a:solidFill>
            <a:srgbClr val="58114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Annexe</a:t>
            </a:r>
          </a:p>
        </p:txBody>
      </p:sp>
      <p:cxnSp>
        <p:nvCxnSpPr>
          <p:cNvPr id="2" name="Straight Connector 7">
            <a:extLst>
              <a:ext uri="{FF2B5EF4-FFF2-40B4-BE49-F238E27FC236}">
                <a16:creationId xmlns:a16="http://schemas.microsoft.com/office/drawing/2014/main" id="{41823286-ADCF-5740-8795-33DD37CA8FAE}"/>
              </a:ext>
            </a:extLst>
          </p:cNvPr>
          <p:cNvCxnSpPr/>
          <p:nvPr/>
        </p:nvCxnSpPr>
        <p:spPr>
          <a:xfrm>
            <a:off x="527999" y="780013"/>
            <a:ext cx="2972071" cy="0"/>
          </a:xfrm>
          <a:prstGeom prst="line">
            <a:avLst/>
          </a:prstGeom>
          <a:ln w="57150" cmpd="sng">
            <a:solidFill>
              <a:srgbClr val="A70046"/>
            </a:solidFill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B3B7621D-1A8D-FC4B-A48C-2EBA92593740}"/>
              </a:ext>
            </a:extLst>
          </p:cNvPr>
          <p:cNvSpPr txBox="1">
            <a:spLocks/>
          </p:cNvSpPr>
          <p:nvPr/>
        </p:nvSpPr>
        <p:spPr>
          <a:xfrm>
            <a:off x="527999" y="58517"/>
            <a:ext cx="9665312" cy="70795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spc="140" dirty="0">
                <a:latin typeface="Zag regular"/>
                <a:cs typeface="Zag regular"/>
              </a:rPr>
              <a:t>La </a:t>
            </a:r>
            <a:r>
              <a:rPr lang="en-US" sz="3600" b="1" spc="140" dirty="0" err="1">
                <a:latin typeface="Zag regular"/>
                <a:cs typeface="Zag regular"/>
              </a:rPr>
              <a:t>confiance</a:t>
            </a:r>
            <a:r>
              <a:rPr lang="en-US" sz="3600" b="1" spc="140" dirty="0">
                <a:latin typeface="Zag regular"/>
                <a:cs typeface="Zag regular"/>
              </a:rPr>
              <a:t> : un point </a:t>
            </a:r>
            <a:r>
              <a:rPr lang="en-US" sz="3600" b="1" spc="140" dirty="0" err="1">
                <a:latin typeface="Zag regular"/>
                <a:cs typeface="Zag regular"/>
              </a:rPr>
              <a:t>d’appui</a:t>
            </a:r>
            <a:r>
              <a:rPr lang="en-US" sz="3600" b="1" spc="140" dirty="0">
                <a:latin typeface="Zag regular"/>
                <a:cs typeface="Zag regular"/>
              </a:rPr>
              <a:t> pour le Burn </a:t>
            </a:r>
            <a:r>
              <a:rPr lang="en-US" sz="3600" b="1" spc="140" dirty="0" err="1">
                <a:latin typeface="Zag regular"/>
                <a:cs typeface="Zag regular"/>
              </a:rPr>
              <a:t>Outé</a:t>
            </a:r>
            <a:r>
              <a:rPr lang="en-US" sz="3600" b="1" spc="140" dirty="0">
                <a:latin typeface="Zag regular"/>
                <a:cs typeface="Zag regular"/>
              </a:rPr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EA1C5F-DDA5-9041-A472-F3097D8F9C9A}"/>
              </a:ext>
            </a:extLst>
          </p:cNvPr>
          <p:cNvSpPr/>
          <p:nvPr/>
        </p:nvSpPr>
        <p:spPr>
          <a:xfrm>
            <a:off x="527999" y="1184082"/>
            <a:ext cx="2548328" cy="1753990"/>
          </a:xfrm>
          <a:prstGeom prst="rect">
            <a:avLst/>
          </a:prstGeom>
          <a:noFill/>
          <a:ln>
            <a:solidFill>
              <a:srgbClr val="58114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58114E"/>
                </a:solidFill>
              </a:rPr>
              <a:t>Oui : Confiance dans ses compétences et capacités professionnelles et aussi personnelles à reconstruire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AB43C2-6BFC-5B49-B1C1-AE5E55571B5D}"/>
              </a:ext>
            </a:extLst>
          </p:cNvPr>
          <p:cNvSpPr/>
          <p:nvPr/>
        </p:nvSpPr>
        <p:spPr>
          <a:xfrm>
            <a:off x="6602359" y="1198931"/>
            <a:ext cx="2548328" cy="1753990"/>
          </a:xfrm>
          <a:prstGeom prst="rect">
            <a:avLst/>
          </a:prstGeom>
          <a:noFill/>
          <a:ln>
            <a:solidFill>
              <a:srgbClr val="58114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58114E"/>
                </a:solidFill>
              </a:rPr>
              <a:t>Oui : pour prendre appui sur l’autre et sortir de roue et de ses scenario intérieurs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D3D667-7731-1342-899B-FCCF8F0849C4}"/>
              </a:ext>
            </a:extLst>
          </p:cNvPr>
          <p:cNvSpPr/>
          <p:nvPr/>
        </p:nvSpPr>
        <p:spPr>
          <a:xfrm>
            <a:off x="3565179" y="1198931"/>
            <a:ext cx="2548328" cy="1753990"/>
          </a:xfrm>
          <a:prstGeom prst="rect">
            <a:avLst/>
          </a:prstGeom>
          <a:noFill/>
          <a:ln>
            <a:solidFill>
              <a:srgbClr val="58114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58114E"/>
                </a:solidFill>
              </a:rPr>
              <a:t>Oui : pour transformer son expérience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FE4796-BDA2-474A-8295-4E2F284857B1}"/>
              </a:ext>
            </a:extLst>
          </p:cNvPr>
          <p:cNvSpPr/>
          <p:nvPr/>
        </p:nvSpPr>
        <p:spPr>
          <a:xfrm>
            <a:off x="527999" y="3140106"/>
            <a:ext cx="2548328" cy="1753990"/>
          </a:xfrm>
          <a:prstGeom prst="rect">
            <a:avLst/>
          </a:prstGeom>
          <a:noFill/>
          <a:ln>
            <a:solidFill>
              <a:srgbClr val="58114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58114E"/>
                </a:solidFill>
              </a:rPr>
              <a:t>Oui : nécessaire de s’appuyer sur quelque chose de structuré :</a:t>
            </a:r>
          </a:p>
          <a:p>
            <a:pPr algn="ctr"/>
            <a:r>
              <a:rPr lang="fr-FR" dirty="0">
                <a:solidFill>
                  <a:srgbClr val="58114E"/>
                </a:solidFill>
              </a:rPr>
              <a:t>1 personne</a:t>
            </a:r>
          </a:p>
          <a:p>
            <a:pPr algn="ctr"/>
            <a:r>
              <a:rPr lang="fr-FR" dirty="0">
                <a:solidFill>
                  <a:srgbClr val="58114E"/>
                </a:solidFill>
              </a:rPr>
              <a:t>1 outil</a:t>
            </a:r>
          </a:p>
          <a:p>
            <a:pPr algn="ctr"/>
            <a:r>
              <a:rPr lang="fr-FR" dirty="0">
                <a:solidFill>
                  <a:srgbClr val="58114E"/>
                </a:solidFill>
              </a:rPr>
              <a:t>1 cadre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6896C7-EB0C-B243-8443-E5A7DAD97171}"/>
              </a:ext>
            </a:extLst>
          </p:cNvPr>
          <p:cNvSpPr/>
          <p:nvPr/>
        </p:nvSpPr>
        <p:spPr>
          <a:xfrm>
            <a:off x="3532719" y="3140106"/>
            <a:ext cx="2548328" cy="1753990"/>
          </a:xfrm>
          <a:prstGeom prst="rect">
            <a:avLst/>
          </a:prstGeom>
          <a:noFill/>
          <a:ln>
            <a:solidFill>
              <a:srgbClr val="58114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58114E"/>
                </a:solidFill>
              </a:rPr>
              <a:t>Oui : c’est un carburant pour reconstruire de façon équilibrée et sécurisée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B2CF7B-4B87-D449-A70C-8CF07BA7A4AE}"/>
              </a:ext>
            </a:extLst>
          </p:cNvPr>
          <p:cNvSpPr/>
          <p:nvPr/>
        </p:nvSpPr>
        <p:spPr>
          <a:xfrm>
            <a:off x="6602359" y="3140106"/>
            <a:ext cx="2548328" cy="1753990"/>
          </a:xfrm>
          <a:prstGeom prst="rect">
            <a:avLst/>
          </a:prstGeom>
          <a:noFill/>
          <a:ln>
            <a:solidFill>
              <a:srgbClr val="58114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58114E"/>
                </a:solidFill>
              </a:rPr>
              <a:t>Oui : la valorisation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58A1A7-4D2D-BD48-B063-316083388743}"/>
              </a:ext>
            </a:extLst>
          </p:cNvPr>
          <p:cNvSpPr/>
          <p:nvPr/>
        </p:nvSpPr>
        <p:spPr>
          <a:xfrm>
            <a:off x="527999" y="5096130"/>
            <a:ext cx="2548328" cy="1753990"/>
          </a:xfrm>
          <a:prstGeom prst="rect">
            <a:avLst/>
          </a:prstGeom>
          <a:noFill/>
          <a:ln>
            <a:solidFill>
              <a:srgbClr val="58114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58114E"/>
                </a:solidFill>
              </a:rPr>
              <a:t>Oui : cela fait partie de ses ressources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1A9F0CA-3CC3-CE40-85DE-A61BAF75C169}"/>
              </a:ext>
            </a:extLst>
          </p:cNvPr>
          <p:cNvSpPr/>
          <p:nvPr/>
        </p:nvSpPr>
        <p:spPr>
          <a:xfrm>
            <a:off x="3565179" y="5104010"/>
            <a:ext cx="2548328" cy="1753990"/>
          </a:xfrm>
          <a:prstGeom prst="rect">
            <a:avLst/>
          </a:prstGeom>
          <a:noFill/>
          <a:ln>
            <a:solidFill>
              <a:srgbClr val="58114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58114E"/>
                </a:solidFill>
              </a:rPr>
              <a:t>Relation = alliance thérapeutique</a:t>
            </a:r>
          </a:p>
          <a:p>
            <a:pPr algn="ctr"/>
            <a:r>
              <a:rPr lang="fr-FR" dirty="0">
                <a:solidFill>
                  <a:srgbClr val="58114E"/>
                </a:solidFill>
              </a:rPr>
              <a:t>En soi = appui de sa reconstruction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B8D725-8DA4-FC42-82D4-1FDEB0DD1C52}"/>
              </a:ext>
            </a:extLst>
          </p:cNvPr>
          <p:cNvSpPr/>
          <p:nvPr/>
        </p:nvSpPr>
        <p:spPr>
          <a:xfrm>
            <a:off x="6602359" y="5081281"/>
            <a:ext cx="2548328" cy="1753990"/>
          </a:xfrm>
          <a:prstGeom prst="rect">
            <a:avLst/>
          </a:prstGeom>
          <a:noFill/>
          <a:ln>
            <a:solidFill>
              <a:srgbClr val="58114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58114E"/>
                </a:solidFill>
              </a:rPr>
              <a:t>Non : parce qu’il n’y croit (peut-être) plus</a:t>
            </a:r>
          </a:p>
          <a:p>
            <a:pPr algn="ctr"/>
            <a:r>
              <a:rPr lang="fr-FR" dirty="0">
                <a:solidFill>
                  <a:srgbClr val="58114E"/>
                </a:solidFill>
              </a:rPr>
              <a:t>Non : parce qu’il perd ses repères (il faut du temps pour reprendre confiance en lui et en les autres</a:t>
            </a:r>
          </a:p>
        </p:txBody>
      </p:sp>
    </p:spTree>
    <p:extLst>
      <p:ext uri="{BB962C8B-B14F-4D97-AF65-F5344CB8AC3E}">
        <p14:creationId xmlns:p14="http://schemas.microsoft.com/office/powerpoint/2010/main" val="34845477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7">
            <a:extLst>
              <a:ext uri="{FF2B5EF4-FFF2-40B4-BE49-F238E27FC236}">
                <a16:creationId xmlns:a16="http://schemas.microsoft.com/office/drawing/2014/main" id="{41823286-ADCF-5740-8795-33DD37CA8FAE}"/>
              </a:ext>
            </a:extLst>
          </p:cNvPr>
          <p:cNvCxnSpPr/>
          <p:nvPr/>
        </p:nvCxnSpPr>
        <p:spPr>
          <a:xfrm>
            <a:off x="527999" y="780013"/>
            <a:ext cx="2972071" cy="0"/>
          </a:xfrm>
          <a:prstGeom prst="line">
            <a:avLst/>
          </a:prstGeom>
          <a:ln w="57150" cmpd="sng">
            <a:solidFill>
              <a:srgbClr val="A70046"/>
            </a:solidFill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B3B7621D-1A8D-FC4B-A48C-2EBA92593740}"/>
              </a:ext>
            </a:extLst>
          </p:cNvPr>
          <p:cNvSpPr txBox="1">
            <a:spLocks/>
          </p:cNvSpPr>
          <p:nvPr/>
        </p:nvSpPr>
        <p:spPr>
          <a:xfrm>
            <a:off x="527999" y="132023"/>
            <a:ext cx="9665312" cy="70795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spc="140" dirty="0">
                <a:latin typeface="Zag regular"/>
                <a:cs typeface="Zag regular"/>
              </a:rPr>
              <a:t>Les </a:t>
            </a:r>
            <a:r>
              <a:rPr lang="en-US" sz="3600" b="1" spc="140" dirty="0" err="1">
                <a:latin typeface="Zag regular"/>
                <a:cs typeface="Zag regular"/>
              </a:rPr>
              <a:t>enjeux</a:t>
            </a:r>
            <a:r>
              <a:rPr lang="en-US" sz="3600" b="1" spc="140" dirty="0">
                <a:latin typeface="Zag regular"/>
                <a:cs typeface="Zag regular"/>
              </a:rPr>
              <a:t> de </a:t>
            </a:r>
            <a:r>
              <a:rPr lang="en-US" sz="3600" b="1" spc="140" dirty="0" err="1">
                <a:latin typeface="Zag regular"/>
                <a:cs typeface="Zag regular"/>
              </a:rPr>
              <a:t>confiance</a:t>
            </a:r>
            <a:r>
              <a:rPr lang="en-US" sz="3600" b="1" spc="140" dirty="0">
                <a:latin typeface="Zag regular"/>
                <a:cs typeface="Zag regular"/>
              </a:rPr>
              <a:t> pour le Burn </a:t>
            </a:r>
            <a:r>
              <a:rPr lang="en-US" sz="3600" b="1" spc="140" dirty="0" err="1">
                <a:latin typeface="Zag regular"/>
                <a:cs typeface="Zag regular"/>
              </a:rPr>
              <a:t>Outé</a:t>
            </a:r>
            <a:r>
              <a:rPr lang="en-US" sz="3600" b="1" spc="140" dirty="0">
                <a:latin typeface="Zag regular"/>
                <a:cs typeface="Zag regular"/>
              </a:rPr>
              <a:t> </a:t>
            </a:r>
          </a:p>
          <a:p>
            <a:pPr algn="l"/>
            <a:r>
              <a:rPr lang="en-US" sz="3600" b="1" spc="140" dirty="0">
                <a:latin typeface="Zag regular"/>
                <a:cs typeface="Zag regular"/>
              </a:rPr>
              <a:t>post reconstruction?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88F84D-620B-824C-A693-636008D3681B}"/>
              </a:ext>
            </a:extLst>
          </p:cNvPr>
          <p:cNvSpPr/>
          <p:nvPr/>
        </p:nvSpPr>
        <p:spPr>
          <a:xfrm>
            <a:off x="652108" y="1708739"/>
            <a:ext cx="2548328" cy="1394085"/>
          </a:xfrm>
          <a:prstGeom prst="rect">
            <a:avLst/>
          </a:prstGeom>
          <a:noFill/>
          <a:ln>
            <a:solidFill>
              <a:srgbClr val="58114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58114E"/>
                </a:solidFill>
              </a:rPr>
              <a:t>Nouveau déploiement</a:t>
            </a:r>
          </a:p>
          <a:p>
            <a:pPr algn="ctr"/>
            <a:r>
              <a:rPr lang="fr-FR" dirty="0">
                <a:solidFill>
                  <a:srgbClr val="58114E"/>
                </a:solidFill>
              </a:rPr>
              <a:t>Nouveau sens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27C85C-EDE7-9C49-9A76-73749624DC34}"/>
              </a:ext>
            </a:extLst>
          </p:cNvPr>
          <p:cNvSpPr/>
          <p:nvPr/>
        </p:nvSpPr>
        <p:spPr>
          <a:xfrm>
            <a:off x="652108" y="3274547"/>
            <a:ext cx="2548328" cy="1394085"/>
          </a:xfrm>
          <a:prstGeom prst="rect">
            <a:avLst/>
          </a:prstGeom>
          <a:noFill/>
          <a:ln>
            <a:solidFill>
              <a:srgbClr val="58114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58114E"/>
                </a:solidFill>
              </a:rPr>
              <a:t>Oser agir</a:t>
            </a:r>
          </a:p>
          <a:p>
            <a:pPr algn="ctr"/>
            <a:r>
              <a:rPr lang="fr-FR" dirty="0">
                <a:solidFill>
                  <a:srgbClr val="58114E"/>
                </a:solidFill>
              </a:rPr>
              <a:t>Oser se mettre en action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373ACE-4670-744A-99D2-3060BB22DA73}"/>
              </a:ext>
            </a:extLst>
          </p:cNvPr>
          <p:cNvSpPr/>
          <p:nvPr/>
        </p:nvSpPr>
        <p:spPr>
          <a:xfrm>
            <a:off x="3622659" y="1708738"/>
            <a:ext cx="2548328" cy="1394085"/>
          </a:xfrm>
          <a:prstGeom prst="rect">
            <a:avLst/>
          </a:prstGeom>
          <a:noFill/>
          <a:ln>
            <a:solidFill>
              <a:srgbClr val="58114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58114E"/>
                </a:solidFill>
              </a:rPr>
              <a:t>Sérénité</a:t>
            </a:r>
          </a:p>
          <a:p>
            <a:pPr algn="ctr"/>
            <a:r>
              <a:rPr lang="fr-FR" dirty="0">
                <a:solidFill>
                  <a:srgbClr val="58114E"/>
                </a:solidFill>
              </a:rPr>
              <a:t>Ne pas reproduire des réactions de stress cognitifs (cerveau limbique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F1E2C1-5BE5-0741-A880-5F54B3E11F6E}"/>
              </a:ext>
            </a:extLst>
          </p:cNvPr>
          <p:cNvSpPr/>
          <p:nvPr/>
        </p:nvSpPr>
        <p:spPr>
          <a:xfrm>
            <a:off x="3622659" y="3274547"/>
            <a:ext cx="2548328" cy="1394085"/>
          </a:xfrm>
          <a:prstGeom prst="rect">
            <a:avLst/>
          </a:prstGeom>
          <a:noFill/>
          <a:ln>
            <a:solidFill>
              <a:srgbClr val="58114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58114E"/>
                </a:solidFill>
              </a:rPr>
              <a:t>La confiance met en jeu l’équilibre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BAC229-DE0C-A346-883E-D5EE624531B8}"/>
              </a:ext>
            </a:extLst>
          </p:cNvPr>
          <p:cNvSpPr/>
          <p:nvPr/>
        </p:nvSpPr>
        <p:spPr>
          <a:xfrm>
            <a:off x="6398337" y="3274547"/>
            <a:ext cx="2548328" cy="1394085"/>
          </a:xfrm>
          <a:prstGeom prst="rect">
            <a:avLst/>
          </a:prstGeom>
          <a:noFill/>
          <a:ln>
            <a:solidFill>
              <a:srgbClr val="58114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58114E"/>
                </a:solidFill>
              </a:rPr>
              <a:t>Expérimenter du nouveau et enrichir ses protections</a:t>
            </a:r>
          </a:p>
          <a:p>
            <a:pPr algn="ctr"/>
            <a:r>
              <a:rPr lang="fr-FR" dirty="0">
                <a:solidFill>
                  <a:srgbClr val="58114E"/>
                </a:solidFill>
              </a:rPr>
              <a:t>Développer son envie d’aller vers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A3E241-78C9-8646-AEE3-F10AF153A912}"/>
              </a:ext>
            </a:extLst>
          </p:cNvPr>
          <p:cNvSpPr/>
          <p:nvPr/>
        </p:nvSpPr>
        <p:spPr>
          <a:xfrm>
            <a:off x="652108" y="4840355"/>
            <a:ext cx="2548328" cy="1394085"/>
          </a:xfrm>
          <a:prstGeom prst="rect">
            <a:avLst/>
          </a:prstGeom>
          <a:noFill/>
          <a:ln>
            <a:solidFill>
              <a:srgbClr val="58114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58114E"/>
                </a:solidFill>
              </a:rPr>
              <a:t>Retrouver des repères</a:t>
            </a:r>
          </a:p>
          <a:p>
            <a:pPr algn="ctr"/>
            <a:r>
              <a:rPr lang="fr-FR" dirty="0">
                <a:solidFill>
                  <a:srgbClr val="58114E"/>
                </a:solidFill>
              </a:rPr>
              <a:t>Retrouver une dynamique</a:t>
            </a:r>
          </a:p>
          <a:p>
            <a:pPr algn="ctr"/>
            <a:r>
              <a:rPr lang="fr-FR" dirty="0">
                <a:solidFill>
                  <a:srgbClr val="58114E"/>
                </a:solidFill>
              </a:rPr>
              <a:t>Retrouver des interactions sociales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4586A5-C6A7-8B48-8F11-0CE420EF7F46}"/>
              </a:ext>
            </a:extLst>
          </p:cNvPr>
          <p:cNvSpPr/>
          <p:nvPr/>
        </p:nvSpPr>
        <p:spPr>
          <a:xfrm>
            <a:off x="3622659" y="4840355"/>
            <a:ext cx="2548328" cy="1394085"/>
          </a:xfrm>
          <a:prstGeom prst="rect">
            <a:avLst/>
          </a:prstGeom>
          <a:noFill/>
          <a:ln>
            <a:solidFill>
              <a:srgbClr val="58114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58114E"/>
                </a:solidFill>
              </a:rPr>
              <a:t>Retrouver une relation de travail saine</a:t>
            </a:r>
          </a:p>
          <a:p>
            <a:pPr algn="ctr"/>
            <a:r>
              <a:rPr lang="fr-FR" dirty="0">
                <a:solidFill>
                  <a:srgbClr val="58114E"/>
                </a:solidFill>
              </a:rPr>
              <a:t>Valoriser son expertise/expérience/parcours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E40387-4AC7-034D-940A-4E438EC1B5E1}"/>
              </a:ext>
            </a:extLst>
          </p:cNvPr>
          <p:cNvSpPr/>
          <p:nvPr/>
        </p:nvSpPr>
        <p:spPr>
          <a:xfrm>
            <a:off x="6398337" y="1708738"/>
            <a:ext cx="2548328" cy="1394085"/>
          </a:xfrm>
          <a:prstGeom prst="rect">
            <a:avLst/>
          </a:prstGeom>
          <a:noFill/>
          <a:ln>
            <a:solidFill>
              <a:srgbClr val="58114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58114E"/>
                </a:solidFill>
              </a:rPr>
              <a:t>Reconstruire les « bases », les fondations</a:t>
            </a:r>
          </a:p>
          <a:p>
            <a:pPr algn="ctr"/>
            <a:r>
              <a:rPr lang="fr-FR" dirty="0">
                <a:solidFill>
                  <a:srgbClr val="58114E"/>
                </a:solidFill>
              </a:rPr>
              <a:t>Restaurer la confiance dans ses compétences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9C8C04-D808-7E46-9C95-336DBE92401A}"/>
              </a:ext>
            </a:extLst>
          </p:cNvPr>
          <p:cNvSpPr/>
          <p:nvPr/>
        </p:nvSpPr>
        <p:spPr>
          <a:xfrm>
            <a:off x="6398337" y="4840355"/>
            <a:ext cx="2548328" cy="1394085"/>
          </a:xfrm>
          <a:prstGeom prst="rect">
            <a:avLst/>
          </a:prstGeom>
          <a:noFill/>
          <a:ln>
            <a:solidFill>
              <a:srgbClr val="58114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58114E"/>
                </a:solidFill>
              </a:rPr>
              <a:t>Enjeu d’orientation, de dessiner une nouvelle trajectoire et d’agir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6D92D0-F9CD-7F46-AC99-8CF6E03C4C41}"/>
              </a:ext>
            </a:extLst>
          </p:cNvPr>
          <p:cNvSpPr/>
          <p:nvPr/>
        </p:nvSpPr>
        <p:spPr>
          <a:xfrm rot="20618611">
            <a:off x="5059802" y="790818"/>
            <a:ext cx="4522071" cy="419725"/>
          </a:xfrm>
          <a:prstGeom prst="rect">
            <a:avLst/>
          </a:prstGeom>
          <a:solidFill>
            <a:srgbClr val="58114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Annexe</a:t>
            </a:r>
          </a:p>
        </p:txBody>
      </p:sp>
    </p:spTree>
    <p:extLst>
      <p:ext uri="{BB962C8B-B14F-4D97-AF65-F5344CB8AC3E}">
        <p14:creationId xmlns:p14="http://schemas.microsoft.com/office/powerpoint/2010/main" val="1138510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8F9C220-EB0D-584D-B3F2-75A3E7BFAE14}"/>
              </a:ext>
            </a:extLst>
          </p:cNvPr>
          <p:cNvSpPr txBox="1">
            <a:spLocks/>
          </p:cNvSpPr>
          <p:nvPr/>
        </p:nvSpPr>
        <p:spPr>
          <a:xfrm>
            <a:off x="1195717" y="337304"/>
            <a:ext cx="8915400" cy="707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spc="140" dirty="0">
                <a:latin typeface="Zag regular"/>
                <a:cs typeface="Zag regular"/>
              </a:rPr>
              <a:t>Les consultants RPBO et la </a:t>
            </a:r>
            <a:r>
              <a:rPr lang="en-US" b="1" spc="140" dirty="0" err="1">
                <a:latin typeface="Zag regular"/>
                <a:cs typeface="Zag regular"/>
              </a:rPr>
              <a:t>confiance</a:t>
            </a:r>
            <a:endParaRPr lang="en-US" b="1" spc="140" dirty="0">
              <a:latin typeface="Zag regular"/>
              <a:cs typeface="Zag regular"/>
            </a:endParaRPr>
          </a:p>
        </p:txBody>
      </p:sp>
      <p:cxnSp>
        <p:nvCxnSpPr>
          <p:cNvPr id="4" name="Straight Connector 7">
            <a:extLst>
              <a:ext uri="{FF2B5EF4-FFF2-40B4-BE49-F238E27FC236}">
                <a16:creationId xmlns:a16="http://schemas.microsoft.com/office/drawing/2014/main" id="{523B578C-C3D3-464C-B4FC-5B601BF8F5FB}"/>
              </a:ext>
            </a:extLst>
          </p:cNvPr>
          <p:cNvCxnSpPr/>
          <p:nvPr/>
        </p:nvCxnSpPr>
        <p:spPr>
          <a:xfrm>
            <a:off x="1319271" y="1095449"/>
            <a:ext cx="2972071" cy="0"/>
          </a:xfrm>
          <a:prstGeom prst="line">
            <a:avLst/>
          </a:prstGeom>
          <a:ln w="57150" cmpd="sng">
            <a:solidFill>
              <a:srgbClr val="A70046"/>
            </a:solidFill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TextBox 16">
            <a:extLst>
              <a:ext uri="{FF2B5EF4-FFF2-40B4-BE49-F238E27FC236}">
                <a16:creationId xmlns:a16="http://schemas.microsoft.com/office/drawing/2014/main" id="{9DE9BCC4-3E7A-284A-88AC-EA8B591E3C66}"/>
              </a:ext>
            </a:extLst>
          </p:cNvPr>
          <p:cNvSpPr txBox="1"/>
          <p:nvPr/>
        </p:nvSpPr>
        <p:spPr>
          <a:xfrm>
            <a:off x="990596" y="2642457"/>
            <a:ext cx="8915404" cy="1556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Clr>
                <a:schemeClr val="tx1"/>
              </a:buClr>
              <a:buSzPct val="100000"/>
            </a:pPr>
            <a:r>
              <a:rPr lang="en-US" sz="2200" dirty="0">
                <a:latin typeface="Gotham narrow light"/>
                <a:cs typeface="Gotham narrow light"/>
              </a:rPr>
              <a:t>Il y a </a:t>
            </a:r>
            <a:r>
              <a:rPr lang="en-US" sz="2200" dirty="0" err="1">
                <a:latin typeface="Gotham narrow light"/>
                <a:cs typeface="Gotham narrow light"/>
              </a:rPr>
              <a:t>matière</a:t>
            </a:r>
            <a:r>
              <a:rPr lang="en-US" sz="2200" dirty="0">
                <a:latin typeface="Gotham narrow light"/>
                <a:cs typeface="Gotham narrow light"/>
              </a:rPr>
              <a:t> </a:t>
            </a:r>
            <a:r>
              <a:rPr lang="en-US" sz="2200" dirty="0" err="1">
                <a:latin typeface="Gotham narrow light"/>
                <a:cs typeface="Gotham narrow light"/>
              </a:rPr>
              <a:t>à</a:t>
            </a:r>
            <a:r>
              <a:rPr lang="en-US" sz="2200" dirty="0">
                <a:latin typeface="Gotham narrow light"/>
                <a:cs typeface="Gotham narrow light"/>
              </a:rPr>
              <a:t> </a:t>
            </a:r>
            <a:r>
              <a:rPr lang="en-US" sz="2200" dirty="0" err="1">
                <a:latin typeface="Gotham narrow light"/>
                <a:cs typeface="Gotham narrow light"/>
              </a:rPr>
              <a:t>travailler</a:t>
            </a:r>
            <a:r>
              <a:rPr lang="en-US" sz="2200" dirty="0">
                <a:latin typeface="Gotham narrow light"/>
                <a:cs typeface="Gotham narrow light"/>
              </a:rPr>
              <a:t> sur le </a:t>
            </a:r>
            <a:r>
              <a:rPr lang="en-US" sz="2200" dirty="0" err="1">
                <a:latin typeface="Gotham narrow light"/>
                <a:cs typeface="Gotham narrow light"/>
              </a:rPr>
              <a:t>sujet</a:t>
            </a:r>
            <a:r>
              <a:rPr lang="en-US" sz="2200" dirty="0">
                <a:latin typeface="Gotham narrow light"/>
                <a:cs typeface="Gotham narrow light"/>
              </a:rPr>
              <a:t> (</a:t>
            </a:r>
            <a:r>
              <a:rPr lang="en-US" sz="2200" dirty="0" err="1">
                <a:latin typeface="Gotham narrow light"/>
                <a:cs typeface="Gotham narrow light"/>
              </a:rPr>
              <a:t>Cf</a:t>
            </a:r>
            <a:r>
              <a:rPr lang="en-US" sz="2200" dirty="0">
                <a:latin typeface="Gotham narrow light"/>
                <a:cs typeface="Gotham narrow light"/>
              </a:rPr>
              <a:t> </a:t>
            </a:r>
            <a:r>
              <a:rPr lang="en-US" sz="2200" dirty="0" err="1">
                <a:latin typeface="Gotham narrow light"/>
                <a:cs typeface="Gotham narrow light"/>
              </a:rPr>
              <a:t>sondage</a:t>
            </a:r>
            <a:r>
              <a:rPr lang="en-US" sz="2200" dirty="0">
                <a:latin typeface="Gotham narrow light"/>
                <a:cs typeface="Gotham narrow light"/>
              </a:rPr>
              <a:t> </a:t>
            </a:r>
            <a:r>
              <a:rPr lang="en-US" sz="2200" dirty="0" err="1">
                <a:latin typeface="Gotham narrow light"/>
                <a:cs typeface="Gotham narrow light"/>
              </a:rPr>
              <a:t>en</a:t>
            </a:r>
            <a:r>
              <a:rPr lang="en-US" sz="2200" dirty="0">
                <a:latin typeface="Gotham narrow light"/>
                <a:cs typeface="Gotham narrow light"/>
              </a:rPr>
              <a:t> </a:t>
            </a:r>
            <a:r>
              <a:rPr lang="en-US" sz="2200" dirty="0" err="1">
                <a:latin typeface="Gotham narrow light"/>
                <a:cs typeface="Gotham narrow light"/>
              </a:rPr>
              <a:t>annexe</a:t>
            </a:r>
            <a:r>
              <a:rPr lang="en-US" sz="2200" dirty="0">
                <a:latin typeface="Gotham narrow light"/>
                <a:cs typeface="Gotham narrow light"/>
              </a:rPr>
              <a:t>) la </a:t>
            </a:r>
            <a:r>
              <a:rPr lang="en-US" sz="2200" dirty="0" err="1">
                <a:latin typeface="Gotham narrow light"/>
                <a:cs typeface="Gotham narrow light"/>
              </a:rPr>
              <a:t>prochaine</a:t>
            </a:r>
            <a:r>
              <a:rPr lang="en-US" sz="2200" dirty="0">
                <a:latin typeface="Gotham narrow light"/>
                <a:cs typeface="Gotham narrow light"/>
              </a:rPr>
              <a:t> </a:t>
            </a:r>
            <a:r>
              <a:rPr lang="en-US" sz="2200" dirty="0" err="1">
                <a:latin typeface="Gotham narrow light"/>
                <a:cs typeface="Gotham narrow light"/>
              </a:rPr>
              <a:t>étape</a:t>
            </a:r>
            <a:r>
              <a:rPr lang="en-US" sz="2200" dirty="0">
                <a:latin typeface="Gotham narrow light"/>
                <a:cs typeface="Gotham narrow light"/>
              </a:rPr>
              <a:t> </a:t>
            </a:r>
            <a:r>
              <a:rPr lang="en-US" sz="2200" dirty="0" err="1">
                <a:latin typeface="Gotham narrow light"/>
                <a:cs typeface="Gotham narrow light"/>
              </a:rPr>
              <a:t>étant</a:t>
            </a:r>
            <a:r>
              <a:rPr lang="en-US" sz="2200" dirty="0">
                <a:latin typeface="Gotham narrow light"/>
                <a:cs typeface="Gotham narrow light"/>
              </a:rPr>
              <a:t> </a:t>
            </a:r>
            <a:r>
              <a:rPr lang="en-US" sz="2200" dirty="0" err="1">
                <a:latin typeface="Gotham narrow light"/>
                <a:cs typeface="Gotham narrow light"/>
              </a:rPr>
              <a:t>d’explorer</a:t>
            </a:r>
            <a:r>
              <a:rPr lang="en-US" sz="2200" dirty="0">
                <a:latin typeface="Gotham narrow light"/>
                <a:cs typeface="Gotham narrow light"/>
              </a:rPr>
              <a:t> et </a:t>
            </a:r>
            <a:r>
              <a:rPr lang="en-US" sz="2200" dirty="0" err="1">
                <a:latin typeface="Gotham narrow light"/>
                <a:cs typeface="Gotham narrow light"/>
              </a:rPr>
              <a:t>d’identifier</a:t>
            </a:r>
            <a:r>
              <a:rPr lang="en-US" sz="2200" dirty="0">
                <a:latin typeface="Gotham narrow light"/>
                <a:cs typeface="Gotham narrow light"/>
              </a:rPr>
              <a:t> la </a:t>
            </a:r>
            <a:r>
              <a:rPr lang="en-US" sz="2200" dirty="0" err="1">
                <a:latin typeface="Gotham narrow light"/>
                <a:cs typeface="Gotham narrow light"/>
              </a:rPr>
              <a:t>finalité</a:t>
            </a:r>
            <a:r>
              <a:rPr lang="en-US" sz="2200" dirty="0">
                <a:latin typeface="Gotham narrow light"/>
                <a:cs typeface="Gotham narrow light"/>
              </a:rPr>
              <a:t> d’un </a:t>
            </a:r>
            <a:r>
              <a:rPr lang="en-US" sz="2200" dirty="0" err="1">
                <a:latin typeface="Gotham narrow light"/>
                <a:cs typeface="Gotham narrow light"/>
              </a:rPr>
              <a:t>tel</a:t>
            </a:r>
            <a:r>
              <a:rPr lang="en-US" sz="2200" dirty="0">
                <a:latin typeface="Gotham narrow light"/>
                <a:cs typeface="Gotham narrow light"/>
              </a:rPr>
              <a:t> </a:t>
            </a:r>
            <a:r>
              <a:rPr lang="en-US" sz="2200" dirty="0" err="1">
                <a:latin typeface="Gotham narrow light"/>
                <a:cs typeface="Gotham narrow light"/>
              </a:rPr>
              <a:t>approfondissement</a:t>
            </a:r>
            <a:r>
              <a:rPr lang="en-US" sz="2200" dirty="0">
                <a:latin typeface="Gotham narrow light"/>
                <a:cs typeface="Gotham narrow light"/>
              </a:rPr>
              <a:t> </a:t>
            </a:r>
            <a:r>
              <a:rPr lang="en-US" sz="2200" dirty="0" err="1">
                <a:latin typeface="Gotham narrow light"/>
                <a:cs typeface="Gotham narrow light"/>
              </a:rPr>
              <a:t>étant</a:t>
            </a:r>
            <a:r>
              <a:rPr lang="en-US" sz="2200" dirty="0">
                <a:latin typeface="Gotham narrow light"/>
                <a:cs typeface="Gotham narrow light"/>
              </a:rPr>
              <a:t> </a:t>
            </a:r>
            <a:r>
              <a:rPr lang="en-US" sz="2200" dirty="0" err="1">
                <a:latin typeface="Gotham narrow light"/>
                <a:cs typeface="Gotham narrow light"/>
              </a:rPr>
              <a:t>entendu</a:t>
            </a:r>
            <a:r>
              <a:rPr lang="en-US" sz="2200" dirty="0">
                <a:latin typeface="Gotham narrow light"/>
                <a:cs typeface="Gotham narrow light"/>
              </a:rPr>
              <a:t> que la </a:t>
            </a:r>
            <a:r>
              <a:rPr lang="en-US" sz="2200" dirty="0" err="1">
                <a:latin typeface="Gotham narrow light"/>
                <a:cs typeface="Gotham narrow light"/>
              </a:rPr>
              <a:t>confiance</a:t>
            </a:r>
            <a:r>
              <a:rPr lang="en-US" sz="2200" dirty="0">
                <a:latin typeface="Gotham narrow light"/>
                <a:cs typeface="Gotham narrow light"/>
              </a:rPr>
              <a:t> </a:t>
            </a:r>
            <a:r>
              <a:rPr lang="en-US" sz="2200" dirty="0" err="1">
                <a:latin typeface="Gotham narrow light"/>
                <a:cs typeface="Gotham narrow light"/>
              </a:rPr>
              <a:t>est</a:t>
            </a:r>
            <a:r>
              <a:rPr lang="en-US" sz="2200" dirty="0">
                <a:latin typeface="Gotham narrow light"/>
                <a:cs typeface="Gotham narrow light"/>
              </a:rPr>
              <a:t> un theme déjà </a:t>
            </a:r>
            <a:r>
              <a:rPr lang="en-US" sz="2200" dirty="0" err="1">
                <a:latin typeface="Gotham narrow light"/>
                <a:cs typeface="Gotham narrow light"/>
              </a:rPr>
              <a:t>en</a:t>
            </a:r>
            <a:r>
              <a:rPr lang="en-US" sz="2200" dirty="0">
                <a:latin typeface="Gotham narrow light"/>
                <a:cs typeface="Gotham narrow light"/>
              </a:rPr>
              <a:t> </a:t>
            </a:r>
            <a:r>
              <a:rPr lang="en-US" sz="2200" dirty="0" err="1">
                <a:latin typeface="Gotham narrow light"/>
                <a:cs typeface="Gotham narrow light"/>
              </a:rPr>
              <a:t>filigrane</a:t>
            </a:r>
            <a:r>
              <a:rPr lang="en-US" sz="2200" dirty="0">
                <a:latin typeface="Gotham narrow light"/>
                <a:cs typeface="Gotham narrow light"/>
              </a:rPr>
              <a:t> de </a:t>
            </a:r>
            <a:r>
              <a:rPr lang="en-US" sz="2200" dirty="0" err="1">
                <a:latin typeface="Gotham narrow light"/>
                <a:cs typeface="Gotham narrow light"/>
              </a:rPr>
              <a:t>notre</a:t>
            </a:r>
            <a:r>
              <a:rPr lang="en-US" sz="2200" dirty="0">
                <a:latin typeface="Gotham narrow light"/>
                <a:cs typeface="Gotham narrow light"/>
              </a:rPr>
              <a:t> </a:t>
            </a:r>
            <a:r>
              <a:rPr lang="en-US" sz="2200" dirty="0" err="1">
                <a:latin typeface="Gotham narrow light"/>
                <a:cs typeface="Gotham narrow light"/>
              </a:rPr>
              <a:t>accompagnement</a:t>
            </a:r>
            <a:r>
              <a:rPr lang="en-US" sz="2200" dirty="0">
                <a:latin typeface="Gotham narrow light"/>
                <a:cs typeface="Gotham narrow ligh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1424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EEF58F68-C3C0-AB4F-B98E-A597940D7E11}"/>
              </a:ext>
            </a:extLst>
          </p:cNvPr>
          <p:cNvSpPr/>
          <p:nvPr/>
        </p:nvSpPr>
        <p:spPr>
          <a:xfrm rot="20618611">
            <a:off x="5446477" y="415062"/>
            <a:ext cx="4522071" cy="419725"/>
          </a:xfrm>
          <a:prstGeom prst="rect">
            <a:avLst/>
          </a:prstGeom>
          <a:solidFill>
            <a:srgbClr val="58114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Annexe</a:t>
            </a:r>
          </a:p>
        </p:txBody>
      </p:sp>
      <p:cxnSp>
        <p:nvCxnSpPr>
          <p:cNvPr id="2" name="Straight Connector 7">
            <a:extLst>
              <a:ext uri="{FF2B5EF4-FFF2-40B4-BE49-F238E27FC236}">
                <a16:creationId xmlns:a16="http://schemas.microsoft.com/office/drawing/2014/main" id="{41823286-ADCF-5740-8795-33DD37CA8FAE}"/>
              </a:ext>
            </a:extLst>
          </p:cNvPr>
          <p:cNvCxnSpPr/>
          <p:nvPr/>
        </p:nvCxnSpPr>
        <p:spPr>
          <a:xfrm>
            <a:off x="240688" y="780013"/>
            <a:ext cx="2972071" cy="0"/>
          </a:xfrm>
          <a:prstGeom prst="line">
            <a:avLst/>
          </a:prstGeom>
          <a:ln w="57150" cmpd="sng">
            <a:solidFill>
              <a:srgbClr val="A70046"/>
            </a:solidFill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B3B7621D-1A8D-FC4B-A48C-2EBA92593740}"/>
              </a:ext>
            </a:extLst>
          </p:cNvPr>
          <p:cNvSpPr txBox="1">
            <a:spLocks/>
          </p:cNvSpPr>
          <p:nvPr/>
        </p:nvSpPr>
        <p:spPr>
          <a:xfrm>
            <a:off x="240688" y="136312"/>
            <a:ext cx="10032770" cy="70795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spc="140" dirty="0">
                <a:latin typeface="Zag regular"/>
                <a:cs typeface="Zag regular"/>
              </a:rPr>
              <a:t>Avec qui les </a:t>
            </a:r>
            <a:r>
              <a:rPr lang="en-US" sz="3200" b="1" spc="140" dirty="0" err="1">
                <a:latin typeface="Zag regular"/>
                <a:cs typeface="Zag regular"/>
              </a:rPr>
              <a:t>enjeux</a:t>
            </a:r>
            <a:r>
              <a:rPr lang="en-US" sz="3200" b="1" spc="140" dirty="0">
                <a:latin typeface="Zag regular"/>
                <a:cs typeface="Zag regular"/>
              </a:rPr>
              <a:t> de </a:t>
            </a:r>
            <a:r>
              <a:rPr lang="en-US" sz="3200" b="1" spc="140" dirty="0" err="1">
                <a:latin typeface="Zag regular"/>
                <a:cs typeface="Zag regular"/>
              </a:rPr>
              <a:t>confiance</a:t>
            </a:r>
            <a:r>
              <a:rPr lang="en-US" sz="3200" b="1" spc="140" dirty="0">
                <a:latin typeface="Zag regular"/>
                <a:cs typeface="Zag regular"/>
              </a:rPr>
              <a:t> </a:t>
            </a:r>
            <a:r>
              <a:rPr lang="en-US" sz="3200" b="1" spc="140" dirty="0" err="1">
                <a:latin typeface="Zag regular"/>
                <a:cs typeface="Zag regular"/>
              </a:rPr>
              <a:t>vont</a:t>
            </a:r>
            <a:r>
              <a:rPr lang="en-US" sz="3200" b="1" spc="140" dirty="0">
                <a:latin typeface="Zag regular"/>
                <a:cs typeface="Zag regular"/>
              </a:rPr>
              <a:t> </a:t>
            </a:r>
            <a:r>
              <a:rPr lang="en-US" sz="3200" b="1" spc="140" dirty="0" err="1">
                <a:latin typeface="Zag regular"/>
                <a:cs typeface="Zag regular"/>
              </a:rPr>
              <a:t>être</a:t>
            </a:r>
            <a:r>
              <a:rPr lang="en-US" sz="3200" b="1" spc="140" dirty="0">
                <a:latin typeface="Zag regular"/>
                <a:cs typeface="Zag regular"/>
              </a:rPr>
              <a:t> </a:t>
            </a:r>
            <a:r>
              <a:rPr lang="en-US" sz="3200" b="1" spc="140" dirty="0" err="1">
                <a:latin typeface="Zag regular"/>
                <a:cs typeface="Zag regular"/>
              </a:rPr>
              <a:t>à</a:t>
            </a:r>
            <a:r>
              <a:rPr lang="en-US" sz="3200" b="1" spc="140" dirty="0">
                <a:latin typeface="Zag regular"/>
                <a:cs typeface="Zag regular"/>
              </a:rPr>
              <a:t> </a:t>
            </a:r>
            <a:r>
              <a:rPr lang="en-US" sz="3200" b="1" spc="140" dirty="0" err="1">
                <a:solidFill>
                  <a:schemeClr val="bg1"/>
                </a:solidFill>
                <a:latin typeface="Zag regular"/>
                <a:cs typeface="Zag regular"/>
              </a:rPr>
              <a:t>l’épreuve</a:t>
            </a:r>
            <a:r>
              <a:rPr lang="en-US" sz="3200" b="1" spc="140" dirty="0">
                <a:latin typeface="Zag regular"/>
                <a:cs typeface="Zag regular"/>
              </a:rPr>
              <a:t>?</a:t>
            </a:r>
          </a:p>
        </p:txBody>
      </p: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1AE2E554-7D41-0742-80F8-9B323BEBA3D3}"/>
              </a:ext>
            </a:extLst>
          </p:cNvPr>
          <p:cNvGrpSpPr/>
          <p:nvPr/>
        </p:nvGrpSpPr>
        <p:grpSpPr>
          <a:xfrm rot="924214">
            <a:off x="733213" y="1521215"/>
            <a:ext cx="1964781" cy="2775952"/>
            <a:chOff x="132747" y="1449807"/>
            <a:chExt cx="1964781" cy="277595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72165EA-7C59-D547-B9FF-326066794CEB}"/>
                </a:ext>
              </a:extLst>
            </p:cNvPr>
            <p:cNvSpPr/>
            <p:nvPr/>
          </p:nvSpPr>
          <p:spPr>
            <a:xfrm>
              <a:off x="132747" y="1449807"/>
              <a:ext cx="1945867" cy="457533"/>
            </a:xfrm>
            <a:prstGeom prst="rect">
              <a:avLst/>
            </a:prstGeom>
            <a:noFill/>
            <a:ln>
              <a:solidFill>
                <a:srgbClr val="F07B4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rgbClr val="EA6531"/>
                  </a:solidFill>
                </a:rPr>
                <a:t>Famille (*5)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20FE28B-022B-3F4F-9AB7-CC13F226E21C}"/>
                </a:ext>
              </a:extLst>
            </p:cNvPr>
            <p:cNvSpPr/>
            <p:nvPr/>
          </p:nvSpPr>
          <p:spPr>
            <a:xfrm>
              <a:off x="132747" y="2591560"/>
              <a:ext cx="1945867" cy="457533"/>
            </a:xfrm>
            <a:prstGeom prst="rect">
              <a:avLst/>
            </a:prstGeom>
            <a:noFill/>
            <a:ln>
              <a:solidFill>
                <a:srgbClr val="F07B4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rgbClr val="EA6531"/>
                  </a:solidFill>
                </a:rPr>
                <a:t>Proches (*3)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2CDF79B-E2F0-DA4A-A6C2-FDA56780280C}"/>
                </a:ext>
              </a:extLst>
            </p:cNvPr>
            <p:cNvSpPr/>
            <p:nvPr/>
          </p:nvSpPr>
          <p:spPr>
            <a:xfrm>
              <a:off x="151661" y="2024623"/>
              <a:ext cx="1945867" cy="457533"/>
            </a:xfrm>
            <a:prstGeom prst="rect">
              <a:avLst/>
            </a:prstGeom>
            <a:noFill/>
            <a:ln>
              <a:solidFill>
                <a:srgbClr val="F07B4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rgbClr val="EA6531"/>
                  </a:solidFill>
                </a:rPr>
                <a:t>Conjoint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0A760E-2ADE-CF4A-9C4C-3EE28E00D03E}"/>
                </a:ext>
              </a:extLst>
            </p:cNvPr>
            <p:cNvSpPr/>
            <p:nvPr/>
          </p:nvSpPr>
          <p:spPr>
            <a:xfrm>
              <a:off x="143366" y="3190907"/>
              <a:ext cx="1945867" cy="457533"/>
            </a:xfrm>
            <a:prstGeom prst="rect">
              <a:avLst/>
            </a:prstGeom>
            <a:noFill/>
            <a:ln>
              <a:solidFill>
                <a:srgbClr val="F07B4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rgbClr val="EA6531"/>
                  </a:solidFill>
                </a:rPr>
                <a:t>Enfants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AA37071-757F-6945-BBC0-81641C06BA94}"/>
                </a:ext>
              </a:extLst>
            </p:cNvPr>
            <p:cNvSpPr/>
            <p:nvPr/>
          </p:nvSpPr>
          <p:spPr>
            <a:xfrm>
              <a:off x="132747" y="3768226"/>
              <a:ext cx="1945867" cy="457533"/>
            </a:xfrm>
            <a:prstGeom prst="rect">
              <a:avLst/>
            </a:prstGeom>
            <a:noFill/>
            <a:ln>
              <a:solidFill>
                <a:srgbClr val="F07B4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rgbClr val="EA6531"/>
                  </a:solidFill>
                </a:rPr>
                <a:t>Amis 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5EE7F520-163D-7C40-9651-76BA05A66B98}"/>
              </a:ext>
            </a:extLst>
          </p:cNvPr>
          <p:cNvSpPr/>
          <p:nvPr/>
        </p:nvSpPr>
        <p:spPr>
          <a:xfrm>
            <a:off x="3154807" y="3213473"/>
            <a:ext cx="1945867" cy="457533"/>
          </a:xfrm>
          <a:prstGeom prst="rect">
            <a:avLst/>
          </a:prstGeom>
          <a:solidFill>
            <a:srgbClr val="EA6531"/>
          </a:solidFill>
          <a:ln>
            <a:solidFill>
              <a:srgbClr val="EA653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Soi (*4)</a:t>
            </a:r>
          </a:p>
        </p:txBody>
      </p: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24619C04-DF0E-5C4C-93EC-D4CEB89E416D}"/>
              </a:ext>
            </a:extLst>
          </p:cNvPr>
          <p:cNvGrpSpPr/>
          <p:nvPr/>
        </p:nvGrpSpPr>
        <p:grpSpPr>
          <a:xfrm rot="1439020">
            <a:off x="440991" y="4962429"/>
            <a:ext cx="1945867" cy="1383418"/>
            <a:chOff x="1442" y="5390818"/>
            <a:chExt cx="1945867" cy="138341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55FF22B-AD1A-954A-A08F-77D15A8A4195}"/>
                </a:ext>
              </a:extLst>
            </p:cNvPr>
            <p:cNvSpPr/>
            <p:nvPr/>
          </p:nvSpPr>
          <p:spPr>
            <a:xfrm>
              <a:off x="1442" y="5390818"/>
              <a:ext cx="1945867" cy="457533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accent1"/>
                  </a:solidFill>
                </a:rPr>
                <a:t>Noyaux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E6A12D5-A748-B44F-9811-9A44352B3AB8}"/>
                </a:ext>
              </a:extLst>
            </p:cNvPr>
            <p:cNvSpPr/>
            <p:nvPr/>
          </p:nvSpPr>
          <p:spPr>
            <a:xfrm>
              <a:off x="1442" y="5952779"/>
              <a:ext cx="1945867" cy="821457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accent1"/>
                  </a:solidFill>
                </a:rPr>
                <a:t>Parties prenantes de la confiance après le désir</a:t>
              </a:r>
            </a:p>
          </p:txBody>
        </p:sp>
      </p:grp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AAA83891-D106-7B4B-827E-9112125F9385}"/>
              </a:ext>
            </a:extLst>
          </p:cNvPr>
          <p:cNvGrpSpPr/>
          <p:nvPr/>
        </p:nvGrpSpPr>
        <p:grpSpPr>
          <a:xfrm rot="20932956">
            <a:off x="5612963" y="1009141"/>
            <a:ext cx="4003444" cy="5894709"/>
            <a:chOff x="5451776" y="881618"/>
            <a:chExt cx="4003444" cy="589470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FE52DF0-9916-C54E-AA12-76AD191D7F44}"/>
                </a:ext>
              </a:extLst>
            </p:cNvPr>
            <p:cNvSpPr/>
            <p:nvPr/>
          </p:nvSpPr>
          <p:spPr>
            <a:xfrm>
              <a:off x="7509353" y="3115131"/>
              <a:ext cx="1945867" cy="457533"/>
            </a:xfrm>
            <a:prstGeom prst="rect">
              <a:avLst/>
            </a:prstGeom>
            <a:noFill/>
            <a:ln>
              <a:solidFill>
                <a:srgbClr val="58114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rgbClr val="58114E"/>
                  </a:solidFill>
                </a:rPr>
                <a:t>Managers (*3)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A9533DA-F332-AE47-8F1F-44B0FE70DC20}"/>
                </a:ext>
              </a:extLst>
            </p:cNvPr>
            <p:cNvSpPr/>
            <p:nvPr/>
          </p:nvSpPr>
          <p:spPr>
            <a:xfrm>
              <a:off x="7502927" y="881618"/>
              <a:ext cx="1945867" cy="540073"/>
            </a:xfrm>
            <a:prstGeom prst="rect">
              <a:avLst/>
            </a:prstGeom>
            <a:noFill/>
            <a:ln>
              <a:solidFill>
                <a:srgbClr val="58114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rgbClr val="58114E"/>
                  </a:solidFill>
                </a:rPr>
                <a:t>Employeur, le patron (*2)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F0502E4-47D8-D145-938F-1679172A19D2}"/>
                </a:ext>
              </a:extLst>
            </p:cNvPr>
            <p:cNvSpPr/>
            <p:nvPr/>
          </p:nvSpPr>
          <p:spPr>
            <a:xfrm>
              <a:off x="5451776" y="3394290"/>
              <a:ext cx="1945867" cy="663984"/>
            </a:xfrm>
            <a:prstGeom prst="rect">
              <a:avLst/>
            </a:prstGeom>
            <a:noFill/>
            <a:ln>
              <a:solidFill>
                <a:srgbClr val="58114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rgbClr val="58114E"/>
                  </a:solidFill>
                </a:rPr>
                <a:t>Réseau professionnel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08661B1-EF6A-6F4C-96E7-52A43BEA80A5}"/>
                </a:ext>
              </a:extLst>
            </p:cNvPr>
            <p:cNvSpPr/>
            <p:nvPr/>
          </p:nvSpPr>
          <p:spPr>
            <a:xfrm>
              <a:off x="7509353" y="2579348"/>
              <a:ext cx="1945867" cy="457533"/>
            </a:xfrm>
            <a:prstGeom prst="rect">
              <a:avLst/>
            </a:prstGeom>
            <a:noFill/>
            <a:ln>
              <a:solidFill>
                <a:srgbClr val="58114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rgbClr val="58114E"/>
                  </a:solidFill>
                </a:rPr>
                <a:t>Hiérarchiques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E0E9DB4-1F3B-3747-813E-98FB4B3AE37D}"/>
                </a:ext>
              </a:extLst>
            </p:cNvPr>
            <p:cNvSpPr/>
            <p:nvPr/>
          </p:nvSpPr>
          <p:spPr>
            <a:xfrm>
              <a:off x="7509353" y="4169142"/>
              <a:ext cx="1945867" cy="457533"/>
            </a:xfrm>
            <a:prstGeom prst="rect">
              <a:avLst/>
            </a:prstGeom>
            <a:noFill/>
            <a:ln>
              <a:solidFill>
                <a:srgbClr val="58114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rgbClr val="58114E"/>
                  </a:solidFill>
                </a:rPr>
                <a:t>Pairs (*2)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51F5B15-1C26-C941-BBEF-00E186D37A3F}"/>
                </a:ext>
              </a:extLst>
            </p:cNvPr>
            <p:cNvSpPr/>
            <p:nvPr/>
          </p:nvSpPr>
          <p:spPr>
            <a:xfrm>
              <a:off x="7502930" y="5758280"/>
              <a:ext cx="1945867" cy="457533"/>
            </a:xfrm>
            <a:prstGeom prst="rect">
              <a:avLst/>
            </a:prstGeom>
            <a:noFill/>
            <a:ln>
              <a:solidFill>
                <a:srgbClr val="58114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rgbClr val="58114E"/>
                  </a:solidFill>
                </a:rPr>
                <a:t>Syndicats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EFD0AB1-0838-0B42-B981-469A67D99FEA}"/>
                </a:ext>
              </a:extLst>
            </p:cNvPr>
            <p:cNvSpPr/>
            <p:nvPr/>
          </p:nvSpPr>
          <p:spPr>
            <a:xfrm>
              <a:off x="7509353" y="5224442"/>
              <a:ext cx="1945867" cy="457533"/>
            </a:xfrm>
            <a:prstGeom prst="rect">
              <a:avLst/>
            </a:prstGeom>
            <a:noFill/>
            <a:ln>
              <a:solidFill>
                <a:srgbClr val="58114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rgbClr val="58114E"/>
                  </a:solidFill>
                </a:rPr>
                <a:t>Médecin du travail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59310C2-1973-134B-89D5-803A94C78A0B}"/>
                </a:ext>
              </a:extLst>
            </p:cNvPr>
            <p:cNvSpPr/>
            <p:nvPr/>
          </p:nvSpPr>
          <p:spPr>
            <a:xfrm>
              <a:off x="7502930" y="6318794"/>
              <a:ext cx="1945867" cy="457533"/>
            </a:xfrm>
            <a:prstGeom prst="rect">
              <a:avLst/>
            </a:prstGeom>
            <a:noFill/>
            <a:ln>
              <a:solidFill>
                <a:srgbClr val="58114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rgbClr val="58114E"/>
                  </a:solidFill>
                </a:rPr>
                <a:t>Partenaires (*2) 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CB56AE6-B54A-A14A-B788-851EE5A18882}"/>
                </a:ext>
              </a:extLst>
            </p:cNvPr>
            <p:cNvSpPr/>
            <p:nvPr/>
          </p:nvSpPr>
          <p:spPr>
            <a:xfrm>
              <a:off x="7509353" y="4715418"/>
              <a:ext cx="1945867" cy="457533"/>
            </a:xfrm>
            <a:prstGeom prst="rect">
              <a:avLst/>
            </a:prstGeom>
            <a:noFill/>
            <a:ln>
              <a:solidFill>
                <a:srgbClr val="58114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rgbClr val="58114E"/>
                  </a:solidFill>
                </a:rPr>
                <a:t>Collègues (*5)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B57C2A4-7A02-9141-912D-C480A36BA0B8}"/>
                </a:ext>
              </a:extLst>
            </p:cNvPr>
            <p:cNvSpPr/>
            <p:nvPr/>
          </p:nvSpPr>
          <p:spPr>
            <a:xfrm>
              <a:off x="7502929" y="3644429"/>
              <a:ext cx="1945867" cy="457533"/>
            </a:xfrm>
            <a:prstGeom prst="rect">
              <a:avLst/>
            </a:prstGeom>
            <a:noFill/>
            <a:ln>
              <a:solidFill>
                <a:srgbClr val="58114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rgbClr val="58114E"/>
                  </a:solidFill>
                </a:rPr>
                <a:t>Fournisseurs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E728952-1B91-8D46-9CB6-2963D7E096B6}"/>
                </a:ext>
              </a:extLst>
            </p:cNvPr>
            <p:cNvSpPr/>
            <p:nvPr/>
          </p:nvSpPr>
          <p:spPr>
            <a:xfrm>
              <a:off x="7509353" y="2042713"/>
              <a:ext cx="1945867" cy="457533"/>
            </a:xfrm>
            <a:prstGeom prst="rect">
              <a:avLst/>
            </a:prstGeom>
            <a:noFill/>
            <a:ln>
              <a:solidFill>
                <a:srgbClr val="58114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rgbClr val="58114E"/>
                  </a:solidFill>
                </a:rPr>
                <a:t>DRH (*3)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AE1B941-4F37-B04C-BDC4-93866905C07E}"/>
                </a:ext>
              </a:extLst>
            </p:cNvPr>
            <p:cNvSpPr/>
            <p:nvPr/>
          </p:nvSpPr>
          <p:spPr>
            <a:xfrm>
              <a:off x="7502928" y="1496698"/>
              <a:ext cx="1945867" cy="457533"/>
            </a:xfrm>
            <a:prstGeom prst="rect">
              <a:avLst/>
            </a:prstGeom>
            <a:noFill/>
            <a:ln>
              <a:solidFill>
                <a:srgbClr val="58114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rgbClr val="58114E"/>
                  </a:solidFill>
                </a:rPr>
                <a:t>Client(s) (*4)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F56EF06-6E97-B648-B9ED-EE33DF32888F}"/>
                </a:ext>
              </a:extLst>
            </p:cNvPr>
            <p:cNvSpPr/>
            <p:nvPr/>
          </p:nvSpPr>
          <p:spPr>
            <a:xfrm>
              <a:off x="5451776" y="2777197"/>
              <a:ext cx="1945867" cy="457533"/>
            </a:xfrm>
            <a:prstGeom prst="rect">
              <a:avLst/>
            </a:prstGeom>
            <a:noFill/>
            <a:ln>
              <a:solidFill>
                <a:srgbClr val="58114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rgbClr val="58114E"/>
                  </a:solidFill>
                </a:rPr>
                <a:t>Entreprise (*2)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8D96C33-0D11-E34C-A87C-C441703EA3CE}"/>
                </a:ext>
              </a:extLst>
            </p:cNvPr>
            <p:cNvSpPr/>
            <p:nvPr/>
          </p:nvSpPr>
          <p:spPr>
            <a:xfrm>
              <a:off x="5469200" y="4244483"/>
              <a:ext cx="1945867" cy="578318"/>
            </a:xfrm>
            <a:prstGeom prst="rect">
              <a:avLst/>
            </a:prstGeom>
            <a:noFill/>
            <a:ln>
              <a:solidFill>
                <a:srgbClr val="58114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rgbClr val="58114E"/>
                  </a:solidFill>
                </a:rPr>
                <a:t>Nouveaux collègues </a:t>
              </a:r>
            </a:p>
          </p:txBody>
        </p:sp>
      </p:grp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19ED8851-77DD-0449-845E-839614644892}"/>
              </a:ext>
            </a:extLst>
          </p:cNvPr>
          <p:cNvGrpSpPr/>
          <p:nvPr/>
        </p:nvGrpSpPr>
        <p:grpSpPr>
          <a:xfrm rot="1319995">
            <a:off x="3087193" y="4036284"/>
            <a:ext cx="1952976" cy="2674443"/>
            <a:chOff x="2172225" y="4188048"/>
            <a:chExt cx="1952976" cy="267444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FEF1DF9-86BC-E64C-9E6E-1B7EEFEB463F}"/>
                </a:ext>
              </a:extLst>
            </p:cNvPr>
            <p:cNvSpPr/>
            <p:nvPr/>
          </p:nvSpPr>
          <p:spPr>
            <a:xfrm>
              <a:off x="2172225" y="5263472"/>
              <a:ext cx="1945867" cy="539832"/>
            </a:xfrm>
            <a:prstGeom prst="rect">
              <a:avLst/>
            </a:prstGeom>
            <a:noFill/>
            <a:ln>
              <a:solidFill>
                <a:srgbClr val="DD323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rgbClr val="EA6531"/>
                  </a:solidFill>
                </a:rPr>
                <a:t>Consultants accompagnants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E7D430E-09D6-6C43-AAF9-A5ACFD1AFFC2}"/>
                </a:ext>
              </a:extLst>
            </p:cNvPr>
            <p:cNvSpPr/>
            <p:nvPr/>
          </p:nvSpPr>
          <p:spPr>
            <a:xfrm>
              <a:off x="2172225" y="4766909"/>
              <a:ext cx="1945867" cy="457533"/>
            </a:xfrm>
            <a:prstGeom prst="rect">
              <a:avLst/>
            </a:prstGeom>
            <a:noFill/>
            <a:ln>
              <a:solidFill>
                <a:srgbClr val="DD323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rgbClr val="EA6531"/>
                  </a:solidFill>
                </a:rPr>
                <a:t>Médecin (*2)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F8575D3-083E-994F-9FEB-6E6F34775044}"/>
                </a:ext>
              </a:extLst>
            </p:cNvPr>
            <p:cNvSpPr/>
            <p:nvPr/>
          </p:nvSpPr>
          <p:spPr>
            <a:xfrm>
              <a:off x="2179334" y="6404958"/>
              <a:ext cx="1945867" cy="457533"/>
            </a:xfrm>
            <a:prstGeom prst="rect">
              <a:avLst/>
            </a:prstGeom>
            <a:noFill/>
            <a:ln>
              <a:solidFill>
                <a:srgbClr val="DD323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rgbClr val="EA6531"/>
                  </a:solidFill>
                </a:rPr>
                <a:t>Coach (*2)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0C41A51-BEAC-7A48-862F-B90B7899902A}"/>
                </a:ext>
              </a:extLst>
            </p:cNvPr>
            <p:cNvSpPr/>
            <p:nvPr/>
          </p:nvSpPr>
          <p:spPr>
            <a:xfrm>
              <a:off x="2172900" y="4188048"/>
              <a:ext cx="1945867" cy="457533"/>
            </a:xfrm>
            <a:prstGeom prst="rect">
              <a:avLst/>
            </a:prstGeom>
            <a:noFill/>
            <a:ln>
              <a:solidFill>
                <a:srgbClr val="DD323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rgbClr val="EA6531"/>
                  </a:solidFill>
                </a:rPr>
                <a:t>Prescripteurs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22B33E1-F7E1-EF42-9CE0-1F9992174B5F}"/>
                </a:ext>
              </a:extLst>
            </p:cNvPr>
            <p:cNvSpPr/>
            <p:nvPr/>
          </p:nvSpPr>
          <p:spPr>
            <a:xfrm>
              <a:off x="2179334" y="5875364"/>
              <a:ext cx="1945867" cy="457533"/>
            </a:xfrm>
            <a:prstGeom prst="rect">
              <a:avLst/>
            </a:prstGeom>
            <a:noFill/>
            <a:ln>
              <a:solidFill>
                <a:srgbClr val="DD323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rgbClr val="EA6531"/>
                  </a:solidFill>
                </a:rPr>
                <a:t>Psy</a:t>
              </a:r>
            </a:p>
          </p:txBody>
        </p:sp>
      </p:grp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C8821EDD-604B-F242-82F8-8E48416B8585}"/>
              </a:ext>
            </a:extLst>
          </p:cNvPr>
          <p:cNvGrpSpPr/>
          <p:nvPr/>
        </p:nvGrpSpPr>
        <p:grpSpPr>
          <a:xfrm rot="20635883">
            <a:off x="3524090" y="1194744"/>
            <a:ext cx="1945868" cy="1606190"/>
            <a:chOff x="3400630" y="1406800"/>
            <a:chExt cx="1945868" cy="1606190"/>
          </a:xfrm>
          <a:solidFill>
            <a:srgbClr val="DD3233"/>
          </a:solidFill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03ECC66-B6E3-CA42-9E03-D8C966F2FF76}"/>
                </a:ext>
              </a:extLst>
            </p:cNvPr>
            <p:cNvSpPr/>
            <p:nvPr/>
          </p:nvSpPr>
          <p:spPr>
            <a:xfrm>
              <a:off x="3400630" y="2555457"/>
              <a:ext cx="1945867" cy="457533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bg1"/>
                  </a:solidFill>
                </a:rPr>
                <a:t>Son ambition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35027F6-B075-9E4F-B17E-7566503949CE}"/>
                </a:ext>
              </a:extLst>
            </p:cNvPr>
            <p:cNvSpPr/>
            <p:nvPr/>
          </p:nvSpPr>
          <p:spPr>
            <a:xfrm>
              <a:off x="3400631" y="1406800"/>
              <a:ext cx="1945867" cy="457533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bg1"/>
                  </a:solidFill>
                </a:rPr>
                <a:t>Parentalité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C378FD2-C3BB-2C4D-A4C4-76E1018A5DE7}"/>
                </a:ext>
              </a:extLst>
            </p:cNvPr>
            <p:cNvSpPr/>
            <p:nvPr/>
          </p:nvSpPr>
          <p:spPr>
            <a:xfrm>
              <a:off x="3400630" y="1976596"/>
              <a:ext cx="1945867" cy="457533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bg1"/>
                  </a:solidFill>
                </a:rPr>
                <a:t>Sa vision du travail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2239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DD32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formes_600phenix-0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24" y="346364"/>
            <a:ext cx="9771785" cy="5909056"/>
          </a:xfrm>
          <a:prstGeom prst="rect">
            <a:avLst/>
          </a:prstGeom>
        </p:spPr>
      </p:pic>
      <p:pic>
        <p:nvPicPr>
          <p:cNvPr id="11" name="Picture 10" descr="formes_600phenix-0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7463">
            <a:off x="4027905" y="1356319"/>
            <a:ext cx="5000335" cy="3393893"/>
          </a:xfrm>
          <a:prstGeom prst="rect">
            <a:avLst/>
          </a:prstGeom>
        </p:spPr>
      </p:pic>
      <p:pic>
        <p:nvPicPr>
          <p:cNvPr id="10" name="Picture 9" descr="formes_600phenix-0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9098">
            <a:off x="3354694" y="2228899"/>
            <a:ext cx="4443984" cy="291998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804276" y="2937210"/>
            <a:ext cx="6255991" cy="1888790"/>
          </a:xfrm>
        </p:spPr>
        <p:txBody>
          <a:bodyPr>
            <a:noAutofit/>
          </a:bodyPr>
          <a:lstStyle/>
          <a:p>
            <a:pPr algn="l"/>
            <a:r>
              <a:rPr lang="en-US" b="1" spc="200" dirty="0">
                <a:solidFill>
                  <a:srgbClr val="FFFFFF"/>
                </a:solidFill>
                <a:latin typeface="Zag regular"/>
                <a:cs typeface="Zag regular"/>
              </a:rPr>
              <a:t>De quoi </a:t>
            </a:r>
            <a:r>
              <a:rPr lang="en-US" b="1" spc="200" dirty="0" err="1">
                <a:solidFill>
                  <a:srgbClr val="FFFFFF"/>
                </a:solidFill>
                <a:latin typeface="Zag regular"/>
                <a:cs typeface="Zag regular"/>
              </a:rPr>
              <a:t>parle</a:t>
            </a:r>
            <a:r>
              <a:rPr lang="en-US" b="1" spc="200" dirty="0">
                <a:solidFill>
                  <a:srgbClr val="FFFFFF"/>
                </a:solidFill>
                <a:latin typeface="Zag regular"/>
                <a:cs typeface="Zag regular"/>
              </a:rPr>
              <a:t>-t-on?</a:t>
            </a:r>
          </a:p>
        </p:txBody>
      </p:sp>
    </p:spTree>
    <p:extLst>
      <p:ext uri="{BB962C8B-B14F-4D97-AF65-F5344CB8AC3E}">
        <p14:creationId xmlns:p14="http://schemas.microsoft.com/office/powerpoint/2010/main" val="534795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4793" y="133464"/>
            <a:ext cx="9591207" cy="1184297"/>
          </a:xfrm>
        </p:spPr>
        <p:txBody>
          <a:bodyPr>
            <a:noAutofit/>
          </a:bodyPr>
          <a:lstStyle/>
          <a:p>
            <a:pPr algn="l"/>
            <a:r>
              <a:rPr lang="en-US" sz="4000" b="1" spc="140" dirty="0">
                <a:latin typeface="Zag regular"/>
                <a:cs typeface="Zag regular"/>
              </a:rPr>
              <a:t>Un </a:t>
            </a:r>
            <a:r>
              <a:rPr lang="en-US" sz="4000" b="1" spc="140" dirty="0" err="1">
                <a:latin typeface="Zag regular"/>
                <a:cs typeface="Zag regular"/>
              </a:rPr>
              <a:t>modèle</a:t>
            </a:r>
            <a:r>
              <a:rPr lang="en-US" sz="4000" b="1" spc="140" dirty="0">
                <a:latin typeface="Zag regular"/>
                <a:cs typeface="Zag regular"/>
              </a:rPr>
              <a:t> et un </a:t>
            </a:r>
            <a:r>
              <a:rPr lang="en-US" sz="4000" b="1" spc="140" dirty="0" err="1">
                <a:latin typeface="Zag regular"/>
                <a:cs typeface="Zag regular"/>
              </a:rPr>
              <a:t>outil</a:t>
            </a:r>
            <a:r>
              <a:rPr lang="en-US" sz="4000" b="1" spc="140" dirty="0">
                <a:latin typeface="Zag regular"/>
                <a:cs typeface="Zag regular"/>
              </a:rPr>
              <a:t> </a:t>
            </a:r>
            <a:r>
              <a:rPr lang="en-US" sz="4000" b="1" spc="140" dirty="0" err="1">
                <a:latin typeface="Zag regular"/>
                <a:cs typeface="Zag regular"/>
              </a:rPr>
              <a:t>uniques</a:t>
            </a:r>
            <a:r>
              <a:rPr lang="en-US" sz="4000" b="1" spc="140" dirty="0">
                <a:latin typeface="Zag regular"/>
                <a:cs typeface="Zag regular"/>
              </a:rPr>
              <a:t> sur la </a:t>
            </a:r>
            <a:r>
              <a:rPr lang="en-US" sz="4000" b="1" spc="140" dirty="0" err="1">
                <a:latin typeface="Zag regular"/>
                <a:cs typeface="Zag regular"/>
              </a:rPr>
              <a:t>confiance</a:t>
            </a:r>
            <a:endParaRPr lang="en-US" sz="4000" b="1" spc="140" dirty="0">
              <a:latin typeface="Zag regular"/>
              <a:cs typeface="Zag regular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14793" y="1317761"/>
            <a:ext cx="2972071" cy="0"/>
          </a:xfrm>
          <a:prstGeom prst="line">
            <a:avLst/>
          </a:prstGeom>
          <a:ln w="57150" cmpd="sng">
            <a:solidFill>
              <a:srgbClr val="A70046"/>
            </a:solidFill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4" name="Picture 13" descr="formes_600phenix-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86454">
            <a:off x="-2620251" y="4709132"/>
            <a:ext cx="505130" cy="306409"/>
          </a:xfrm>
          <a:prstGeom prst="rect">
            <a:avLst/>
          </a:prstGeom>
        </p:spPr>
      </p:pic>
      <p:pic>
        <p:nvPicPr>
          <p:cNvPr id="15" name="Picture 14" descr="formes_600phenix-0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9831">
            <a:off x="-2584775" y="4277459"/>
            <a:ext cx="482632" cy="269342"/>
          </a:xfrm>
          <a:prstGeom prst="rect">
            <a:avLst/>
          </a:prstGeom>
        </p:spPr>
      </p:pic>
      <p:pic>
        <p:nvPicPr>
          <p:cNvPr id="16" name="Picture 15" descr="formes_600phenix-0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0121" y="5479723"/>
            <a:ext cx="791500" cy="552020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435964" y="1420331"/>
            <a:ext cx="8710283" cy="1055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90000"/>
              </a:lnSpc>
            </a:pPr>
            <a:r>
              <a:rPr lang="fr-FR" sz="2400" spc="20" dirty="0">
                <a:latin typeface="Zag regular"/>
                <a:cs typeface="Zag regular"/>
              </a:rPr>
              <a:t>3 ans de recherche et développement avec 100 contributeurs transdisciplinaires.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3DE0EAB5-C807-5A40-BD0C-15516AFF9E72}"/>
              </a:ext>
            </a:extLst>
          </p:cNvPr>
          <p:cNvGrpSpPr/>
          <p:nvPr/>
        </p:nvGrpSpPr>
        <p:grpSpPr>
          <a:xfrm>
            <a:off x="990596" y="2271956"/>
            <a:ext cx="8915404" cy="4280348"/>
            <a:chOff x="990596" y="2426030"/>
            <a:chExt cx="8915404" cy="4280348"/>
          </a:xfrm>
        </p:grpSpPr>
        <p:sp>
          <p:nvSpPr>
            <p:cNvPr id="9" name="TextBox 8"/>
            <p:cNvSpPr txBox="1"/>
            <p:nvPr/>
          </p:nvSpPr>
          <p:spPr>
            <a:xfrm>
              <a:off x="990597" y="2426030"/>
              <a:ext cx="715380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200" b="1" dirty="0">
                  <a:latin typeface="Gotham narrow light"/>
                  <a:cs typeface="Gotham narrow light"/>
                </a:rPr>
                <a:t>Un modèle, l’arbre de confiance, pour :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90596" y="2796531"/>
              <a:ext cx="6191251" cy="811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10000"/>
                </a:lnSpc>
                <a:buClr>
                  <a:schemeClr val="tx1"/>
                </a:buClr>
                <a:buSzPct val="100000"/>
                <a:buBlip>
                  <a:blip r:embed="rId6"/>
                </a:buBlip>
              </a:pPr>
              <a:r>
                <a:rPr lang="en-US" sz="2200" dirty="0" err="1">
                  <a:latin typeface="Gotham narrow light"/>
                  <a:cs typeface="Gotham narrow light"/>
                </a:rPr>
                <a:t>Objectiver</a:t>
              </a:r>
              <a:endParaRPr lang="en-US" sz="2200" dirty="0">
                <a:latin typeface="Gotham narrow light"/>
                <a:cs typeface="Gotham narrow light"/>
              </a:endParaRPr>
            </a:p>
            <a:p>
              <a:pPr marL="342900" indent="-342900">
                <a:lnSpc>
                  <a:spcPct val="110000"/>
                </a:lnSpc>
                <a:buClr>
                  <a:schemeClr val="tx1"/>
                </a:buClr>
                <a:buSzPct val="100000"/>
                <a:buBlip>
                  <a:blip r:embed="rId6"/>
                </a:buBlip>
              </a:pPr>
              <a:r>
                <a:rPr lang="en-US" sz="2200" dirty="0">
                  <a:latin typeface="Gotham narrow light"/>
                  <a:cs typeface="Gotham narrow light"/>
                </a:rPr>
                <a:t>Faire </a:t>
              </a:r>
              <a:r>
                <a:rPr lang="en-US" sz="2200" dirty="0" err="1">
                  <a:latin typeface="Gotham narrow light"/>
                  <a:cs typeface="Gotham narrow light"/>
                </a:rPr>
                <a:t>grandir</a:t>
              </a:r>
              <a:r>
                <a:rPr lang="en-US" sz="2200" dirty="0">
                  <a:latin typeface="Gotham narrow light"/>
                  <a:cs typeface="Gotham narrow light"/>
                </a:rPr>
                <a:t> la </a:t>
              </a:r>
              <a:r>
                <a:rPr lang="en-US" sz="2200" dirty="0" err="1">
                  <a:latin typeface="Gotham narrow light"/>
                  <a:cs typeface="Gotham narrow light"/>
                </a:rPr>
                <a:t>confiance</a:t>
              </a:r>
              <a:endParaRPr lang="en-US" sz="2200" dirty="0">
                <a:latin typeface="Gotham narrow light"/>
                <a:cs typeface="Gotham narrow light"/>
              </a:endParaRPr>
            </a:p>
          </p:txBody>
        </p:sp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86518390-EEC9-E14D-8224-114496A74CE6}"/>
                </a:ext>
              </a:extLst>
            </p:cNvPr>
            <p:cNvSpPr txBox="1"/>
            <p:nvPr/>
          </p:nvSpPr>
          <p:spPr>
            <a:xfrm>
              <a:off x="990599" y="5463730"/>
              <a:ext cx="715380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200" b="1" dirty="0">
                  <a:latin typeface="Gotham narrow light"/>
                  <a:cs typeface="Gotham narrow light"/>
                </a:rPr>
                <a:t>Deux types d’intervenants :</a:t>
              </a:r>
            </a:p>
          </p:txBody>
        </p:sp>
        <p:sp>
          <p:nvSpPr>
            <p:cNvPr id="12" name="TextBox 16">
              <a:extLst>
                <a:ext uri="{FF2B5EF4-FFF2-40B4-BE49-F238E27FC236}">
                  <a16:creationId xmlns:a16="http://schemas.microsoft.com/office/drawing/2014/main" id="{3F62D706-E5F8-BE42-BF14-3DB84064B303}"/>
                </a:ext>
              </a:extLst>
            </p:cNvPr>
            <p:cNvSpPr txBox="1"/>
            <p:nvPr/>
          </p:nvSpPr>
          <p:spPr>
            <a:xfrm>
              <a:off x="990600" y="5894617"/>
              <a:ext cx="8915400" cy="811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10000"/>
                </a:lnSpc>
                <a:buClr>
                  <a:schemeClr val="tx1"/>
                </a:buClr>
                <a:buSzPct val="100000"/>
                <a:buBlip>
                  <a:blip r:embed="rId6"/>
                </a:buBlip>
              </a:pPr>
              <a:r>
                <a:rPr lang="en-US" sz="2200" dirty="0">
                  <a:latin typeface="Gotham narrow light"/>
                </a:rPr>
                <a:t>Les </a:t>
              </a:r>
              <a:r>
                <a:rPr lang="en-US" sz="2200" dirty="0" err="1">
                  <a:latin typeface="Gotham narrow light"/>
                </a:rPr>
                <a:t>tisseurs</a:t>
              </a:r>
              <a:r>
                <a:rPr lang="en-US" sz="2200" dirty="0">
                  <a:latin typeface="Gotham narrow light"/>
                </a:rPr>
                <a:t>, pour </a:t>
              </a:r>
              <a:r>
                <a:rPr lang="en-US" sz="2200" dirty="0" err="1">
                  <a:latin typeface="Gotham narrow light"/>
                </a:rPr>
                <a:t>contribuer</a:t>
              </a:r>
              <a:r>
                <a:rPr lang="en-US" sz="2200" dirty="0">
                  <a:latin typeface="Gotham narrow light"/>
                </a:rPr>
                <a:t> au </a:t>
              </a:r>
              <a:r>
                <a:rPr lang="en-US" sz="2200" dirty="0" err="1">
                  <a:latin typeface="Gotham narrow light"/>
                </a:rPr>
                <a:t>rayonnemnent</a:t>
              </a:r>
              <a:r>
                <a:rPr lang="en-US" sz="2200" dirty="0">
                  <a:latin typeface="Gotham narrow light"/>
                </a:rPr>
                <a:t> de la </a:t>
              </a:r>
              <a:r>
                <a:rPr lang="en-US" sz="2200" dirty="0" err="1">
                  <a:latin typeface="Gotham narrow light"/>
                </a:rPr>
                <a:t>confiance</a:t>
              </a:r>
              <a:endParaRPr lang="en-US" sz="2200" dirty="0">
                <a:latin typeface="Gotham narrow light"/>
              </a:endParaRPr>
            </a:p>
            <a:p>
              <a:pPr marL="342900" indent="-342900">
                <a:lnSpc>
                  <a:spcPct val="110000"/>
                </a:lnSpc>
                <a:buClr>
                  <a:schemeClr val="tx1"/>
                </a:buClr>
                <a:buSzPct val="100000"/>
                <a:buBlip>
                  <a:blip r:embed="rId6"/>
                </a:buBlip>
              </a:pPr>
              <a:r>
                <a:rPr lang="en-US" sz="2200" dirty="0">
                  <a:latin typeface="Gotham narrow light"/>
                </a:rPr>
                <a:t>Les </a:t>
              </a:r>
              <a:r>
                <a:rPr lang="en-US" sz="2200" dirty="0" err="1">
                  <a:latin typeface="Gotham narrow light"/>
                </a:rPr>
                <a:t>praticiens</a:t>
              </a:r>
              <a:r>
                <a:rPr lang="en-US" sz="2200" dirty="0">
                  <a:latin typeface="Gotham narrow light"/>
                </a:rPr>
                <a:t>, pour </a:t>
              </a:r>
              <a:r>
                <a:rPr lang="en-US" sz="2200" dirty="0" err="1">
                  <a:latin typeface="Gotham narrow light"/>
                </a:rPr>
                <a:t>accompagner</a:t>
              </a:r>
              <a:r>
                <a:rPr lang="en-US" sz="2200" dirty="0">
                  <a:latin typeface="Gotham narrow light"/>
                </a:rPr>
                <a:t> les </a:t>
              </a:r>
              <a:r>
                <a:rPr lang="en-US" sz="2200" dirty="0" err="1">
                  <a:latin typeface="Gotham narrow light"/>
                </a:rPr>
                <a:t>personnes</a:t>
              </a:r>
              <a:r>
                <a:rPr lang="en-US" sz="2200" dirty="0">
                  <a:latin typeface="Gotham narrow light"/>
                </a:rPr>
                <a:t> et les </a:t>
              </a:r>
              <a:r>
                <a:rPr lang="en-US" sz="2200" dirty="0" err="1">
                  <a:latin typeface="Gotham narrow light"/>
                </a:rPr>
                <a:t>équipes</a:t>
              </a:r>
              <a:r>
                <a:rPr lang="en-US" sz="2200" dirty="0">
                  <a:latin typeface="Gotham narrow light"/>
                </a:rPr>
                <a:t> </a:t>
              </a:r>
            </a:p>
          </p:txBody>
        </p:sp>
        <p:sp>
          <p:nvSpPr>
            <p:cNvPr id="13" name="TextBox 8">
              <a:extLst>
                <a:ext uri="{FF2B5EF4-FFF2-40B4-BE49-F238E27FC236}">
                  <a16:creationId xmlns:a16="http://schemas.microsoft.com/office/drawing/2014/main" id="{84C34A6B-E78E-2B4D-AFF7-129093409A54}"/>
                </a:ext>
              </a:extLst>
            </p:cNvPr>
            <p:cNvSpPr txBox="1"/>
            <p:nvPr/>
          </p:nvSpPr>
          <p:spPr>
            <a:xfrm>
              <a:off x="990596" y="3873934"/>
              <a:ext cx="71538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200" b="1" dirty="0">
                  <a:latin typeface="Gotham narrow light"/>
                  <a:cs typeface="Gotham narrow light"/>
                </a:rPr>
                <a:t>Un outil, le baromètre, </a:t>
              </a:r>
              <a:r>
                <a:rPr lang="fr-FR" sz="2400" spc="20" dirty="0">
                  <a:latin typeface="Zag regular"/>
                  <a:cs typeface="Zag regular"/>
                </a:rPr>
                <a:t>(voir dossier) </a:t>
              </a:r>
              <a:r>
                <a:rPr lang="fr-FR" sz="2200" b="1" dirty="0">
                  <a:latin typeface="Gotham narrow light"/>
                  <a:cs typeface="Gotham narrow light"/>
                </a:rPr>
                <a:t>pour :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3D4E8B5-79ED-1844-BEF7-61B68E9BA805}"/>
                </a:ext>
              </a:extLst>
            </p:cNvPr>
            <p:cNvSpPr/>
            <p:nvPr/>
          </p:nvSpPr>
          <p:spPr>
            <a:xfrm>
              <a:off x="990596" y="4269813"/>
              <a:ext cx="4953000" cy="81176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342900" indent="-342900">
                <a:lnSpc>
                  <a:spcPct val="110000"/>
                </a:lnSpc>
                <a:buClr>
                  <a:schemeClr val="tx1"/>
                </a:buClr>
                <a:buSzPct val="100000"/>
                <a:buBlip>
                  <a:blip r:embed="rId6"/>
                </a:buBlip>
              </a:pPr>
              <a:r>
                <a:rPr lang="en-US" sz="2200" dirty="0" err="1">
                  <a:latin typeface="Gotham narrow light"/>
                </a:rPr>
                <a:t>Mesurer</a:t>
              </a:r>
              <a:endParaRPr lang="en-US" sz="2200" dirty="0">
                <a:latin typeface="Gotham narrow light"/>
              </a:endParaRPr>
            </a:p>
            <a:p>
              <a:pPr marL="342900" indent="-342900">
                <a:lnSpc>
                  <a:spcPct val="110000"/>
                </a:lnSpc>
                <a:buClr>
                  <a:schemeClr val="tx1"/>
                </a:buClr>
                <a:buSzPct val="100000"/>
                <a:buBlip>
                  <a:blip r:embed="rId6"/>
                </a:buBlip>
              </a:pPr>
              <a:r>
                <a:rPr lang="en-US" sz="2200" dirty="0" err="1">
                  <a:latin typeface="Gotham narrow light"/>
                </a:rPr>
                <a:t>Diagnostiquer</a:t>
              </a:r>
              <a:r>
                <a:rPr lang="en-US" sz="2200" dirty="0">
                  <a:latin typeface="Gotham narrow light"/>
                </a:rPr>
                <a:t> les </a:t>
              </a:r>
              <a:r>
                <a:rPr lang="en-US" sz="2200" dirty="0" err="1">
                  <a:latin typeface="Gotham narrow light"/>
                </a:rPr>
                <a:t>pratiques</a:t>
              </a:r>
              <a:endParaRPr lang="en-US" sz="2200" dirty="0">
                <a:latin typeface="Gotham narrow light"/>
              </a:endParaRPr>
            </a:p>
          </p:txBody>
        </p:sp>
      </p:grpSp>
      <p:pic>
        <p:nvPicPr>
          <p:cNvPr id="10" name="Image 9">
            <a:extLst>
              <a:ext uri="{FF2B5EF4-FFF2-40B4-BE49-F238E27FC236}">
                <a16:creationId xmlns:a16="http://schemas.microsoft.com/office/drawing/2014/main" id="{611C941C-C4E7-9549-BF65-A114D4E091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3434" y="2427106"/>
            <a:ext cx="2357629" cy="290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91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19270" y="760185"/>
            <a:ext cx="8915400" cy="707950"/>
          </a:xfrm>
        </p:spPr>
        <p:txBody>
          <a:bodyPr>
            <a:noAutofit/>
          </a:bodyPr>
          <a:lstStyle/>
          <a:p>
            <a:pPr algn="l"/>
            <a:r>
              <a:rPr lang="en-US" b="1" spc="140" dirty="0">
                <a:latin typeface="Zag regular"/>
                <a:cs typeface="Zag regular"/>
              </a:rPr>
              <a:t>Un champ </a:t>
            </a:r>
            <a:r>
              <a:rPr lang="en-US" b="1" spc="140" dirty="0" err="1">
                <a:latin typeface="Zag regular"/>
                <a:cs typeface="Zag regular"/>
              </a:rPr>
              <a:t>d’application</a:t>
            </a:r>
            <a:r>
              <a:rPr lang="en-US" b="1" spc="140" dirty="0">
                <a:latin typeface="Zag regular"/>
                <a:cs typeface="Zag regular"/>
              </a:rPr>
              <a:t> large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319270" y="1552649"/>
            <a:ext cx="2972071" cy="0"/>
          </a:xfrm>
          <a:prstGeom prst="line">
            <a:avLst/>
          </a:prstGeom>
          <a:ln w="57150" cmpd="sng">
            <a:solidFill>
              <a:srgbClr val="A70046"/>
            </a:solidFill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95716" y="2175866"/>
            <a:ext cx="71538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latin typeface="Gotham narrow light"/>
                <a:cs typeface="Gotham narrow light"/>
              </a:rPr>
              <a:t>Un modèle qui s’applique à tout type de contexte :</a:t>
            </a:r>
          </a:p>
        </p:txBody>
      </p:sp>
      <p:pic>
        <p:nvPicPr>
          <p:cNvPr id="14" name="Picture 13" descr="formes_600phenix-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86454">
            <a:off x="-2620251" y="4709132"/>
            <a:ext cx="505130" cy="306409"/>
          </a:xfrm>
          <a:prstGeom prst="rect">
            <a:avLst/>
          </a:prstGeom>
        </p:spPr>
      </p:pic>
      <p:pic>
        <p:nvPicPr>
          <p:cNvPr id="15" name="Picture 14" descr="formes_600phenix-0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9831">
            <a:off x="-2584775" y="4277459"/>
            <a:ext cx="482632" cy="269342"/>
          </a:xfrm>
          <a:prstGeom prst="rect">
            <a:avLst/>
          </a:prstGeom>
        </p:spPr>
      </p:pic>
      <p:pic>
        <p:nvPicPr>
          <p:cNvPr id="16" name="Picture 15" descr="formes_600phenix-0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0121" y="5479723"/>
            <a:ext cx="791500" cy="5520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195716" y="3145672"/>
            <a:ext cx="6191251" cy="1556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buClr>
                <a:schemeClr val="tx1"/>
              </a:buClr>
              <a:buSzPct val="100000"/>
              <a:buBlip>
                <a:blip r:embed="rId6"/>
              </a:buBlip>
            </a:pPr>
            <a:r>
              <a:rPr lang="en-US" sz="2200" b="1" dirty="0" err="1">
                <a:latin typeface="Gotham narrow light"/>
                <a:cs typeface="Gotham narrow light"/>
              </a:rPr>
              <a:t>Entreprises</a:t>
            </a:r>
            <a:endParaRPr lang="en-US" sz="2200" b="1" dirty="0">
              <a:latin typeface="Gotham narrow light"/>
              <a:cs typeface="Gotham narrow light"/>
            </a:endParaRPr>
          </a:p>
          <a:p>
            <a:pPr marL="342900" indent="-342900">
              <a:lnSpc>
                <a:spcPct val="110000"/>
              </a:lnSpc>
              <a:buClr>
                <a:schemeClr val="tx1"/>
              </a:buClr>
              <a:buSzPct val="100000"/>
              <a:buBlip>
                <a:blip r:embed="rId6"/>
              </a:buBlip>
            </a:pPr>
            <a:r>
              <a:rPr lang="en-US" sz="2200" b="1" dirty="0">
                <a:latin typeface="Gotham narrow light"/>
                <a:cs typeface="Gotham narrow light"/>
              </a:rPr>
              <a:t>Institutions</a:t>
            </a:r>
          </a:p>
          <a:p>
            <a:pPr marL="342900" indent="-342900">
              <a:lnSpc>
                <a:spcPct val="110000"/>
              </a:lnSpc>
              <a:buClr>
                <a:schemeClr val="tx1"/>
              </a:buClr>
              <a:buSzPct val="100000"/>
              <a:buBlip>
                <a:blip r:embed="rId6"/>
              </a:buBlip>
            </a:pPr>
            <a:r>
              <a:rPr lang="en-US" sz="2200" b="1" dirty="0" err="1">
                <a:latin typeface="Gotham narrow light"/>
                <a:cs typeface="Gotham narrow light"/>
              </a:rPr>
              <a:t>Gouvernements</a:t>
            </a:r>
            <a:endParaRPr lang="en-US" sz="2200" b="1" dirty="0">
              <a:latin typeface="Gotham narrow light"/>
              <a:cs typeface="Gotham narrow light"/>
            </a:endParaRPr>
          </a:p>
          <a:p>
            <a:pPr marL="342900" indent="-342900">
              <a:lnSpc>
                <a:spcPct val="110000"/>
              </a:lnSpc>
              <a:buClr>
                <a:schemeClr val="tx1"/>
              </a:buClr>
              <a:buSzPct val="100000"/>
              <a:buBlip>
                <a:blip r:embed="rId6"/>
              </a:buBlip>
            </a:pPr>
            <a:r>
              <a:rPr lang="en-US" sz="2200" b="1" dirty="0">
                <a:latin typeface="Gotham narrow light"/>
                <a:cs typeface="Gotham narrow light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360669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0FE8252-F762-7D47-90DD-5E2770802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368" y="993954"/>
            <a:ext cx="5987114" cy="583914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A7C07D4-9343-5B41-8366-EABC2C7F1181}"/>
              </a:ext>
            </a:extLst>
          </p:cNvPr>
          <p:cNvSpPr txBox="1"/>
          <p:nvPr/>
        </p:nvSpPr>
        <p:spPr>
          <a:xfrm rot="16200000">
            <a:off x="-2555399" y="3156449"/>
            <a:ext cx="6475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Exemple : Collège de Goussainville : sur 165 élèves de 3</a:t>
            </a:r>
            <a:r>
              <a:rPr lang="fr-FR" sz="1600" baseline="30000" dirty="0"/>
              <a:t>ème</a:t>
            </a:r>
            <a:r>
              <a:rPr lang="fr-FR" sz="1600" dirty="0"/>
              <a:t>, 60 enseignants, </a:t>
            </a:r>
          </a:p>
          <a:p>
            <a:r>
              <a:rPr lang="fr-FR" sz="1600" dirty="0"/>
              <a:t>parents d’élève. Avril 2017 à avril 2018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773E53-A657-534F-9154-3F2FD7567DB6}"/>
              </a:ext>
            </a:extLst>
          </p:cNvPr>
          <p:cNvSpPr/>
          <p:nvPr/>
        </p:nvSpPr>
        <p:spPr>
          <a:xfrm>
            <a:off x="1204923" y="16933"/>
            <a:ext cx="383746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pc="140" dirty="0">
                <a:latin typeface="Zag regular"/>
                <a:cs typeface="Zag regular"/>
              </a:rPr>
              <a:t>Des </a:t>
            </a:r>
            <a:r>
              <a:rPr lang="en-US" sz="3200" b="1" spc="140" dirty="0" err="1">
                <a:latin typeface="Zag regular"/>
                <a:cs typeface="Zag regular"/>
              </a:rPr>
              <a:t>résultats</a:t>
            </a:r>
            <a:r>
              <a:rPr lang="en-US" sz="3200" b="1" spc="140" dirty="0">
                <a:latin typeface="Zag regular"/>
                <a:cs typeface="Zag regular"/>
              </a:rPr>
              <a:t> </a:t>
            </a:r>
            <a:r>
              <a:rPr lang="en-US" sz="3200" b="1" spc="140" dirty="0" err="1">
                <a:latin typeface="Zag regular"/>
              </a:rPr>
              <a:t>probants</a:t>
            </a:r>
            <a:endParaRPr lang="fr-FR" sz="3200" b="1" spc="140" dirty="0">
              <a:latin typeface="Zag regular"/>
            </a:endParaRPr>
          </a:p>
          <a:p>
            <a:endParaRPr lang="fr-FR" sz="3200" dirty="0"/>
          </a:p>
        </p:txBody>
      </p:sp>
      <p:cxnSp>
        <p:nvCxnSpPr>
          <p:cNvPr id="6" name="Straight Connector 7">
            <a:extLst>
              <a:ext uri="{FF2B5EF4-FFF2-40B4-BE49-F238E27FC236}">
                <a16:creationId xmlns:a16="http://schemas.microsoft.com/office/drawing/2014/main" id="{54628864-A340-854F-A7C7-BEA4CEB615BC}"/>
              </a:ext>
            </a:extLst>
          </p:cNvPr>
          <p:cNvCxnSpPr/>
          <p:nvPr/>
        </p:nvCxnSpPr>
        <p:spPr>
          <a:xfrm>
            <a:off x="1395334" y="651221"/>
            <a:ext cx="2972071" cy="0"/>
          </a:xfrm>
          <a:prstGeom prst="line">
            <a:avLst/>
          </a:prstGeom>
          <a:ln w="57150" cmpd="sng">
            <a:solidFill>
              <a:srgbClr val="A70046"/>
            </a:solidFill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3536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DD32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formes_600phenix-0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24" y="346364"/>
            <a:ext cx="9771785" cy="5909056"/>
          </a:xfrm>
          <a:prstGeom prst="rect">
            <a:avLst/>
          </a:prstGeom>
        </p:spPr>
      </p:pic>
      <p:pic>
        <p:nvPicPr>
          <p:cNvPr id="11" name="Picture 10" descr="formes_600phenix-0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7463">
            <a:off x="4027905" y="1356319"/>
            <a:ext cx="5000335" cy="3393893"/>
          </a:xfrm>
          <a:prstGeom prst="rect">
            <a:avLst/>
          </a:prstGeom>
        </p:spPr>
      </p:pic>
      <p:pic>
        <p:nvPicPr>
          <p:cNvPr id="10" name="Picture 9" descr="formes_600phenix-0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9098">
            <a:off x="3354694" y="2228899"/>
            <a:ext cx="4443984" cy="291998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804276" y="2937210"/>
            <a:ext cx="6780924" cy="1888790"/>
          </a:xfrm>
        </p:spPr>
        <p:txBody>
          <a:bodyPr>
            <a:noAutofit/>
          </a:bodyPr>
          <a:lstStyle/>
          <a:p>
            <a:pPr algn="l"/>
            <a:r>
              <a:rPr lang="en-US" b="1" spc="200" dirty="0">
                <a:solidFill>
                  <a:srgbClr val="FFFFFF"/>
                </a:solidFill>
                <a:latin typeface="Zag regular"/>
                <a:cs typeface="Zag regular"/>
              </a:rPr>
              <a:t>Comment </a:t>
            </a:r>
            <a:r>
              <a:rPr lang="en-US" b="1" spc="200" dirty="0" err="1">
                <a:solidFill>
                  <a:srgbClr val="FFFFFF"/>
                </a:solidFill>
                <a:latin typeface="Zag regular"/>
                <a:cs typeface="Zag regular"/>
              </a:rPr>
              <a:t>ça</a:t>
            </a:r>
            <a:r>
              <a:rPr lang="en-US" b="1" spc="200" dirty="0">
                <a:solidFill>
                  <a:srgbClr val="FFFFFF"/>
                </a:solidFill>
                <a:latin typeface="Zag regular"/>
                <a:cs typeface="Zag regular"/>
              </a:rPr>
              <a:t> </a:t>
            </a:r>
            <a:r>
              <a:rPr lang="en-US" b="1" spc="200" dirty="0" err="1">
                <a:solidFill>
                  <a:srgbClr val="FFFFFF"/>
                </a:solidFill>
                <a:latin typeface="Zag regular"/>
                <a:cs typeface="Zag regular"/>
              </a:rPr>
              <a:t>marche</a:t>
            </a:r>
            <a:r>
              <a:rPr lang="en-US" b="1" spc="200" dirty="0">
                <a:solidFill>
                  <a:srgbClr val="FFFFFF"/>
                </a:solidFill>
                <a:latin typeface="Zag regular"/>
                <a:cs typeface="Zag regular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94781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715DBA3D-DAC2-5943-9F07-5807E2282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1072"/>
            <a:ext cx="5250498" cy="629462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5F60FA9-CFC1-964D-9A4C-74CBBF55C8D7}"/>
              </a:ext>
            </a:extLst>
          </p:cNvPr>
          <p:cNvSpPr/>
          <p:nvPr/>
        </p:nvSpPr>
        <p:spPr>
          <a:xfrm>
            <a:off x="5373972" y="796835"/>
            <a:ext cx="3792511" cy="329784"/>
          </a:xfrm>
          <a:prstGeom prst="rect">
            <a:avLst/>
          </a:prstGeom>
          <a:solidFill>
            <a:srgbClr val="DD323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Empathie et bienveillance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C5B0B8-CE54-9F49-B9AA-1E467C8D7590}"/>
              </a:ext>
            </a:extLst>
          </p:cNvPr>
          <p:cNvSpPr/>
          <p:nvPr/>
        </p:nvSpPr>
        <p:spPr>
          <a:xfrm>
            <a:off x="5373972" y="1656710"/>
            <a:ext cx="3792511" cy="329784"/>
          </a:xfrm>
          <a:prstGeom prst="rect">
            <a:avLst/>
          </a:prstGeom>
          <a:solidFill>
            <a:srgbClr val="DD323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Indépendance de jugement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204E14-D52F-8B44-BC92-1C09FDAB1446}"/>
              </a:ext>
            </a:extLst>
          </p:cNvPr>
          <p:cNvSpPr/>
          <p:nvPr/>
        </p:nvSpPr>
        <p:spPr>
          <a:xfrm>
            <a:off x="5373972" y="5956087"/>
            <a:ext cx="3792511" cy="329784"/>
          </a:xfrm>
          <a:prstGeom prst="rect">
            <a:avLst/>
          </a:prstGeom>
          <a:solidFill>
            <a:srgbClr val="DD323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Cohérence entre paroles et actes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239AE52-4CF4-D443-8E9E-42BCDFB5C3BC}"/>
              </a:ext>
            </a:extLst>
          </p:cNvPr>
          <p:cNvSpPr/>
          <p:nvPr/>
        </p:nvSpPr>
        <p:spPr>
          <a:xfrm>
            <a:off x="5373972" y="4236335"/>
            <a:ext cx="3792511" cy="329784"/>
          </a:xfrm>
          <a:prstGeom prst="rect">
            <a:avLst/>
          </a:prstGeom>
          <a:solidFill>
            <a:srgbClr val="DD323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Acceptation de l’incertitude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6723C32-0EB5-CC44-B91A-B218E74FDED2}"/>
              </a:ext>
            </a:extLst>
          </p:cNvPr>
          <p:cNvSpPr/>
          <p:nvPr/>
        </p:nvSpPr>
        <p:spPr>
          <a:xfrm>
            <a:off x="5373972" y="5096210"/>
            <a:ext cx="3792511" cy="329784"/>
          </a:xfrm>
          <a:prstGeom prst="rect">
            <a:avLst/>
          </a:prstGeom>
          <a:solidFill>
            <a:srgbClr val="DD323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Coresponsabilité et coopération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B240A4-BF45-6240-9CD7-F8AD1F74D34C}"/>
              </a:ext>
            </a:extLst>
          </p:cNvPr>
          <p:cNvSpPr/>
          <p:nvPr/>
        </p:nvSpPr>
        <p:spPr>
          <a:xfrm>
            <a:off x="5373972" y="3376460"/>
            <a:ext cx="3792511" cy="329784"/>
          </a:xfrm>
          <a:prstGeom prst="rect">
            <a:avLst/>
          </a:prstGeom>
          <a:solidFill>
            <a:srgbClr val="DD323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Temporalité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DACE7DB1-93F4-A745-A94B-409BA3E4E7E6}"/>
              </a:ext>
            </a:extLst>
          </p:cNvPr>
          <p:cNvSpPr/>
          <p:nvPr/>
        </p:nvSpPr>
        <p:spPr>
          <a:xfrm>
            <a:off x="1579406" y="2711138"/>
            <a:ext cx="2443398" cy="1468205"/>
          </a:xfrm>
          <a:prstGeom prst="ellipse">
            <a:avLst/>
          </a:prstGeom>
          <a:solidFill>
            <a:srgbClr val="DD323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7 habitus</a:t>
            </a:r>
          </a:p>
          <a:p>
            <a:pPr algn="ctr"/>
            <a:r>
              <a:rPr lang="fr-FR" b="1" dirty="0"/>
              <a:t>universels</a:t>
            </a:r>
          </a:p>
          <a:p>
            <a:pPr algn="ctr"/>
            <a:r>
              <a:rPr lang="fr-FR" b="1" dirty="0"/>
              <a:t>constitutifs de la confiance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7150FB-3691-CC4F-8A79-BBC7E6B2439E}"/>
              </a:ext>
            </a:extLst>
          </p:cNvPr>
          <p:cNvSpPr/>
          <p:nvPr/>
        </p:nvSpPr>
        <p:spPr>
          <a:xfrm rot="20596141">
            <a:off x="206964" y="1428508"/>
            <a:ext cx="3318934" cy="517019"/>
          </a:xfrm>
          <a:prstGeom prst="rect">
            <a:avLst/>
          </a:prstGeom>
          <a:solidFill>
            <a:srgbClr val="5811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Le modèle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E701542-520B-1E4E-A07F-E87C55022E2A}"/>
              </a:ext>
            </a:extLst>
          </p:cNvPr>
          <p:cNvSpPr/>
          <p:nvPr/>
        </p:nvSpPr>
        <p:spPr>
          <a:xfrm>
            <a:off x="5373972" y="2516585"/>
            <a:ext cx="3792511" cy="329784"/>
          </a:xfrm>
          <a:prstGeom prst="rect">
            <a:avLst/>
          </a:prstGeom>
          <a:solidFill>
            <a:srgbClr val="DD323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Acceptation du droit à l’erreur</a:t>
            </a:r>
          </a:p>
        </p:txBody>
      </p:sp>
    </p:spTree>
    <p:extLst>
      <p:ext uri="{BB962C8B-B14F-4D97-AF65-F5344CB8AC3E}">
        <p14:creationId xmlns:p14="http://schemas.microsoft.com/office/powerpoint/2010/main" val="1299882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9154786D-651D-3E4C-9E9B-4F3299859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4836" y="2526897"/>
            <a:ext cx="2260600" cy="2413000"/>
          </a:xfrm>
          <a:prstGeom prst="rect">
            <a:avLst/>
          </a:prstGeom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B9076273-7766-E144-9809-3710CA4B9052}"/>
              </a:ext>
            </a:extLst>
          </p:cNvPr>
          <p:cNvGrpSpPr/>
          <p:nvPr/>
        </p:nvGrpSpPr>
        <p:grpSpPr>
          <a:xfrm>
            <a:off x="1059027" y="1205876"/>
            <a:ext cx="8142156" cy="3895361"/>
            <a:chOff x="1199212" y="939384"/>
            <a:chExt cx="8142156" cy="3895361"/>
          </a:xfrm>
        </p:grpSpPr>
        <p:sp>
          <p:nvSpPr>
            <p:cNvPr id="2" name="Ellipse 1">
              <a:extLst>
                <a:ext uri="{FF2B5EF4-FFF2-40B4-BE49-F238E27FC236}">
                  <a16:creationId xmlns:a16="http://schemas.microsoft.com/office/drawing/2014/main" id="{3803A42D-C39F-264F-9470-3014AF9F9158}"/>
                </a:ext>
              </a:extLst>
            </p:cNvPr>
            <p:cNvSpPr/>
            <p:nvPr/>
          </p:nvSpPr>
          <p:spPr>
            <a:xfrm>
              <a:off x="1663907" y="1633935"/>
              <a:ext cx="2608290" cy="1468205"/>
            </a:xfrm>
            <a:prstGeom prst="ellipse">
              <a:avLst/>
            </a:prstGeom>
            <a:solidFill>
              <a:srgbClr val="EF673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De </a:t>
              </a:r>
            </a:p>
            <a:p>
              <a:pPr algn="ctr"/>
              <a:r>
                <a:rPr lang="fr-FR" dirty="0"/>
                <a:t>l’ environnement</a:t>
              </a:r>
            </a:p>
          </p:txBody>
        </p:sp>
        <p:sp>
          <p:nvSpPr>
            <p:cNvPr id="3" name="Ellipse 2">
              <a:extLst>
                <a:ext uri="{FF2B5EF4-FFF2-40B4-BE49-F238E27FC236}">
                  <a16:creationId xmlns:a16="http://schemas.microsoft.com/office/drawing/2014/main" id="{83926DA7-54EA-F142-9C79-995CA9CB81B6}"/>
                </a:ext>
              </a:extLst>
            </p:cNvPr>
            <p:cNvSpPr/>
            <p:nvPr/>
          </p:nvSpPr>
          <p:spPr>
            <a:xfrm>
              <a:off x="1663907" y="3366540"/>
              <a:ext cx="2593300" cy="1468205"/>
            </a:xfrm>
            <a:prstGeom prst="ellipse">
              <a:avLst/>
            </a:prstGeom>
            <a:solidFill>
              <a:srgbClr val="EF673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Des </a:t>
              </a:r>
            </a:p>
            <a:p>
              <a:pPr algn="ctr"/>
              <a:r>
                <a:rPr lang="fr-FR" dirty="0"/>
                <a:t>Parties prenantes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F87E9D6-848A-2140-8506-CF2C8B47D784}"/>
                </a:ext>
              </a:extLst>
            </p:cNvPr>
            <p:cNvSpPr/>
            <p:nvPr/>
          </p:nvSpPr>
          <p:spPr>
            <a:xfrm>
              <a:off x="1199212" y="939384"/>
              <a:ext cx="3792511" cy="329784"/>
            </a:xfrm>
            <a:prstGeom prst="rect">
              <a:avLst/>
            </a:prstGeom>
            <a:solidFill>
              <a:srgbClr val="DD323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En fonction 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040915B-323F-3E45-BA10-C5A1A6B2134B}"/>
                </a:ext>
              </a:extLst>
            </p:cNvPr>
            <p:cNvSpPr/>
            <p:nvPr/>
          </p:nvSpPr>
          <p:spPr>
            <a:xfrm>
              <a:off x="5548857" y="939384"/>
              <a:ext cx="3792511" cy="329784"/>
            </a:xfrm>
            <a:prstGeom prst="rect">
              <a:avLst/>
            </a:prstGeom>
            <a:solidFill>
              <a:srgbClr val="DD323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Des variables</a:t>
              </a:r>
            </a:p>
          </p:txBody>
        </p:sp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389F702C-8E4D-7B45-88B1-BCEDA0C49F11}"/>
                </a:ext>
              </a:extLst>
            </p:cNvPr>
            <p:cNvSpPr/>
            <p:nvPr/>
          </p:nvSpPr>
          <p:spPr>
            <a:xfrm>
              <a:off x="5923612" y="1633934"/>
              <a:ext cx="2608290" cy="1468205"/>
            </a:xfrm>
            <a:prstGeom prst="ellipse">
              <a:avLst/>
            </a:prstGeom>
            <a:solidFill>
              <a:srgbClr val="EF673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Les enjeux à développer la confiance</a:t>
              </a:r>
            </a:p>
          </p:txBody>
        </p: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A38F844C-6ED0-754F-9CAF-E19AD6EEA45A}"/>
                </a:ext>
              </a:extLst>
            </p:cNvPr>
            <p:cNvSpPr/>
            <p:nvPr/>
          </p:nvSpPr>
          <p:spPr>
            <a:xfrm>
              <a:off x="5923612" y="3366540"/>
              <a:ext cx="2608290" cy="1468205"/>
            </a:xfrm>
            <a:prstGeom prst="ellipse">
              <a:avLst/>
            </a:prstGeom>
            <a:solidFill>
              <a:srgbClr val="EF673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Les situations de confiance</a:t>
              </a:r>
            </a:p>
          </p:txBody>
        </p:sp>
      </p:grpSp>
      <p:sp>
        <p:nvSpPr>
          <p:cNvPr id="8" name="Flèche vers la droite 7">
            <a:extLst>
              <a:ext uri="{FF2B5EF4-FFF2-40B4-BE49-F238E27FC236}">
                <a16:creationId xmlns:a16="http://schemas.microsoft.com/office/drawing/2014/main" id="{C57A1643-A7BD-4E40-9521-DED92BCA3730}"/>
              </a:ext>
            </a:extLst>
          </p:cNvPr>
          <p:cNvSpPr/>
          <p:nvPr/>
        </p:nvSpPr>
        <p:spPr>
          <a:xfrm>
            <a:off x="1337733" y="1800060"/>
            <a:ext cx="440267" cy="494271"/>
          </a:xfrm>
          <a:prstGeom prst="rightArrow">
            <a:avLst/>
          </a:prstGeom>
          <a:solidFill>
            <a:srgbClr val="5811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vers la droite 11">
            <a:extLst>
              <a:ext uri="{FF2B5EF4-FFF2-40B4-BE49-F238E27FC236}">
                <a16:creationId xmlns:a16="http://schemas.microsoft.com/office/drawing/2014/main" id="{016911D6-0BEA-684B-A540-0F8A73ECF8CB}"/>
              </a:ext>
            </a:extLst>
          </p:cNvPr>
          <p:cNvSpPr/>
          <p:nvPr/>
        </p:nvSpPr>
        <p:spPr>
          <a:xfrm>
            <a:off x="1337732" y="3412858"/>
            <a:ext cx="440267" cy="494271"/>
          </a:xfrm>
          <a:prstGeom prst="rightArrow">
            <a:avLst/>
          </a:prstGeom>
          <a:solidFill>
            <a:srgbClr val="5811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vers la droite 12">
            <a:extLst>
              <a:ext uri="{FF2B5EF4-FFF2-40B4-BE49-F238E27FC236}">
                <a16:creationId xmlns:a16="http://schemas.microsoft.com/office/drawing/2014/main" id="{A08E1476-053B-BF41-8822-744BB413424B}"/>
              </a:ext>
            </a:extLst>
          </p:cNvPr>
          <p:cNvSpPr/>
          <p:nvPr/>
        </p:nvSpPr>
        <p:spPr>
          <a:xfrm rot="5400000">
            <a:off x="6881242" y="1579926"/>
            <a:ext cx="440267" cy="494271"/>
          </a:xfrm>
          <a:prstGeom prst="rightArrow">
            <a:avLst/>
          </a:prstGeom>
          <a:solidFill>
            <a:srgbClr val="5811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vers la droite 13">
            <a:extLst>
              <a:ext uri="{FF2B5EF4-FFF2-40B4-BE49-F238E27FC236}">
                <a16:creationId xmlns:a16="http://schemas.microsoft.com/office/drawing/2014/main" id="{A994830C-978F-8443-89C8-84024D6D6E31}"/>
              </a:ext>
            </a:extLst>
          </p:cNvPr>
          <p:cNvSpPr/>
          <p:nvPr/>
        </p:nvSpPr>
        <p:spPr>
          <a:xfrm rot="5400000">
            <a:off x="6887902" y="3373757"/>
            <a:ext cx="440267" cy="494271"/>
          </a:xfrm>
          <a:prstGeom prst="rightArrow">
            <a:avLst/>
          </a:prstGeom>
          <a:solidFill>
            <a:srgbClr val="5811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F23A5E5-6D9D-0142-B58E-A3AE67825F4E}"/>
              </a:ext>
            </a:extLst>
          </p:cNvPr>
          <p:cNvSpPr/>
          <p:nvPr/>
        </p:nvSpPr>
        <p:spPr>
          <a:xfrm rot="20596141">
            <a:off x="228031" y="795943"/>
            <a:ext cx="3318934" cy="517019"/>
          </a:xfrm>
          <a:prstGeom prst="rect">
            <a:avLst/>
          </a:prstGeom>
          <a:solidFill>
            <a:srgbClr val="5811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Le modèle</a:t>
            </a:r>
          </a:p>
        </p:txBody>
      </p:sp>
    </p:spTree>
    <p:extLst>
      <p:ext uri="{BB962C8B-B14F-4D97-AF65-F5344CB8AC3E}">
        <p14:creationId xmlns:p14="http://schemas.microsoft.com/office/powerpoint/2010/main" val="2846432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928</Words>
  <Application>Microsoft Macintosh PowerPoint</Application>
  <PresentationFormat>Format A4 (210 x 297 mm)</PresentationFormat>
  <Paragraphs>185</Paragraphs>
  <Slides>20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5" baseType="lpstr">
      <vt:lpstr>Arial</vt:lpstr>
      <vt:lpstr>Calibri</vt:lpstr>
      <vt:lpstr>Gotham narrow light</vt:lpstr>
      <vt:lpstr>Zag regular</vt:lpstr>
      <vt:lpstr>Office Theme</vt:lpstr>
      <vt:lpstr>Présentation PowerPoint</vt:lpstr>
      <vt:lpstr>Présentation PowerPoint</vt:lpstr>
      <vt:lpstr>De quoi parle-t-on?</vt:lpstr>
      <vt:lpstr>Un modèle et un outil uniques sur la confiance</vt:lpstr>
      <vt:lpstr>Un champ d’application large</vt:lpstr>
      <vt:lpstr>Présentation PowerPoint</vt:lpstr>
      <vt:lpstr>Comment ça marche?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Synergies RPBO et arbre de confiance?</vt:lpstr>
      <vt:lpstr>Confiance, RPBO et 600 phenix</vt:lpstr>
      <vt:lpstr>Next steps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DynAdmic</Company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Camila Masetti</dc:creator>
  <cp:lastModifiedBy>sandrine ausset</cp:lastModifiedBy>
  <cp:revision>48</cp:revision>
  <cp:lastPrinted>2018-06-14T18:38:42Z</cp:lastPrinted>
  <dcterms:created xsi:type="dcterms:W3CDTF">2016-12-05T08:47:09Z</dcterms:created>
  <dcterms:modified xsi:type="dcterms:W3CDTF">2018-07-26T20:16:16Z</dcterms:modified>
</cp:coreProperties>
</file>